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7" r:id="rId5"/>
    <p:sldMasterId id="2147483699" r:id="rId6"/>
    <p:sldMasterId id="2147483716" r:id="rId7"/>
    <p:sldMasterId id="2147483766" r:id="rId8"/>
    <p:sldMasterId id="2147483778" r:id="rId9"/>
    <p:sldMasterId id="2147483797" r:id="rId10"/>
  </p:sldMasterIdLst>
  <p:notesMasterIdLst>
    <p:notesMasterId r:id="rId39"/>
  </p:notesMasterIdLst>
  <p:sldIdLst>
    <p:sldId id="278" r:id="rId11"/>
    <p:sldId id="279" r:id="rId12"/>
    <p:sldId id="294" r:id="rId13"/>
    <p:sldId id="269" r:id="rId14"/>
    <p:sldId id="3892" r:id="rId15"/>
    <p:sldId id="3893" r:id="rId16"/>
    <p:sldId id="3846" r:id="rId17"/>
    <p:sldId id="3869" r:id="rId18"/>
    <p:sldId id="296" r:id="rId19"/>
    <p:sldId id="295" r:id="rId20"/>
    <p:sldId id="3894" r:id="rId21"/>
    <p:sldId id="3861" r:id="rId22"/>
    <p:sldId id="3898" r:id="rId23"/>
    <p:sldId id="3895" r:id="rId24"/>
    <p:sldId id="3896" r:id="rId25"/>
    <p:sldId id="3897" r:id="rId26"/>
    <p:sldId id="290" r:id="rId27"/>
    <p:sldId id="3872" r:id="rId28"/>
    <p:sldId id="3836" r:id="rId29"/>
    <p:sldId id="297" r:id="rId30"/>
    <p:sldId id="281" r:id="rId31"/>
    <p:sldId id="3887" r:id="rId32"/>
    <p:sldId id="3889" r:id="rId33"/>
    <p:sldId id="303" r:id="rId34"/>
    <p:sldId id="3888" r:id="rId35"/>
    <p:sldId id="291" r:id="rId36"/>
    <p:sldId id="3891" r:id="rId37"/>
    <p:sldId id="3865" r:id="rId38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202C8F"/>
    <a:srgbClr val="FDFBF6"/>
    <a:srgbClr val="AAC4E9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2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2378A6E-E744-49F7-8863-C76946B3DDDD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Strategic Plan Priority</a:t>
          </a:r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/>
      <dgm:spPr>
        <a:solidFill>
          <a:schemeClr val="accent6"/>
        </a:solidFill>
      </dgm:spPr>
      <dgm:t>
        <a:bodyPr/>
        <a:lstStyle/>
        <a:p>
          <a:r>
            <a:rPr lang="en-US"/>
            <a:t>CIP SMART GOAL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6E982165-ABFB-4203-BE05-C8FF58A35896}">
      <dgm:prSet phldrT="[Text]"/>
      <dgm:spPr>
        <a:solidFill>
          <a:schemeClr val="accent4"/>
        </a:solidFill>
      </dgm:spPr>
      <dgm:t>
        <a:bodyPr/>
        <a:lstStyle/>
        <a:p>
          <a:r>
            <a:rPr lang="en-US"/>
            <a:t>KEY INDICATOR</a:t>
          </a:r>
        </a:p>
      </dgm:t>
    </dgm:pt>
    <dgm:pt modelId="{DC718CE2-EFDE-4D6A-AD02-517ACC6D911E}" type="parTrans" cxnId="{01B9F802-EE51-490B-B876-381B1EDBCFD7}">
      <dgm:prSet/>
      <dgm:spPr/>
      <dgm:t>
        <a:bodyPr/>
        <a:lstStyle/>
        <a:p>
          <a:endParaRPr lang="en-US"/>
        </a:p>
      </dgm:t>
    </dgm:pt>
    <dgm:pt modelId="{9474F23F-25D7-43A6-9C27-A8C969BB7201}" type="sibTrans" cxnId="{01B9F802-EE51-490B-B876-381B1EDBCFD7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3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2"/>
      <dgm:spPr/>
    </dgm:pt>
    <dgm:pt modelId="{9B94C8F1-B156-4B91-9608-A2C0B923EBD7}" type="pres">
      <dgm:prSet presAssocID="{807CD5DA-DA2C-4E6F-9427-65727179A0E1}" presName="connectorText" presStyleLbl="sibTrans2D1" presStyleIdx="0" presStyleCnt="2"/>
      <dgm:spPr/>
    </dgm:pt>
    <dgm:pt modelId="{810413E1-B41A-4A73-99A1-F0B366F6CDE2}" type="pres">
      <dgm:prSet presAssocID="{3D77A2C2-3E87-468E-9F41-0580EB050146}" presName="node" presStyleLbl="node1" presStyleIdx="1" presStyleCnt="3">
        <dgm:presLayoutVars>
          <dgm:bulletEnabled val="1"/>
        </dgm:presLayoutVars>
      </dgm:prSet>
      <dgm:spPr/>
    </dgm:pt>
    <dgm:pt modelId="{EB37E565-04CD-4728-8780-80F51E812A81}" type="pres">
      <dgm:prSet presAssocID="{CCE19885-822D-4FC2-938E-A85B1791BAA4}" presName="sibTrans" presStyleLbl="sibTrans2D1" presStyleIdx="1" presStyleCnt="2"/>
      <dgm:spPr/>
    </dgm:pt>
    <dgm:pt modelId="{2EF027DA-4FC5-4549-82BA-5C3B59D1AE35}" type="pres">
      <dgm:prSet presAssocID="{CCE19885-822D-4FC2-938E-A85B1791BAA4}" presName="connectorText" presStyleLbl="sibTrans2D1" presStyleIdx="1" presStyleCnt="2"/>
      <dgm:spPr/>
    </dgm:pt>
    <dgm:pt modelId="{E9CF8C3A-61B4-4C28-BC4D-7FA17CF858A9}" type="pres">
      <dgm:prSet presAssocID="{6E982165-ABFB-4203-BE05-C8FF58A35896}" presName="node" presStyleLbl="node1" presStyleIdx="2" presStyleCnt="3">
        <dgm:presLayoutVars>
          <dgm:bulletEnabled val="1"/>
        </dgm:presLayoutVars>
      </dgm:prSet>
      <dgm:spPr/>
    </dgm:pt>
  </dgm:ptLst>
  <dgm:cxnLst>
    <dgm:cxn modelId="{01B9F802-EE51-490B-B876-381B1EDBCFD7}" srcId="{712D917E-FE20-4723-9C09-CE56F00CBC3C}" destId="{6E982165-ABFB-4203-BE05-C8FF58A35896}" srcOrd="2" destOrd="0" parTransId="{DC718CE2-EFDE-4D6A-AD02-517ACC6D911E}" sibTransId="{9474F23F-25D7-43A6-9C27-A8C969BB7201}"/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E86C9094-736D-48B9-852A-0CCD0543E035}" type="presOf" srcId="{CCE19885-822D-4FC2-938E-A85B1791BAA4}" destId="{2EF027DA-4FC5-4549-82BA-5C3B59D1AE35}" srcOrd="1" destOrd="0" presId="urn:microsoft.com/office/officeart/2005/8/layout/process1"/>
    <dgm:cxn modelId="{87BF8DB0-F55D-4721-9239-ECF06DB7B839}" type="presOf" srcId="{6E982165-ABFB-4203-BE05-C8FF58A35896}" destId="{E9CF8C3A-61B4-4C28-BC4D-7FA17CF858A9}" srcOrd="0" destOrd="0" presId="urn:microsoft.com/office/officeart/2005/8/layout/process1"/>
    <dgm:cxn modelId="{86D652DC-5E87-4C4B-9BEB-9FF38370DBBC}" type="presOf" srcId="{CCE19885-822D-4FC2-938E-A85B1791BAA4}" destId="{EB37E565-04CD-4728-8780-80F51E812A81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  <dgm:cxn modelId="{BE7E44B4-5A49-4A3D-9A51-7FF31ED830BF}" type="presParOf" srcId="{BCD89D68-B621-4C4E-82D2-D44A43F22BD6}" destId="{EB37E565-04CD-4728-8780-80F51E812A81}" srcOrd="3" destOrd="0" presId="urn:microsoft.com/office/officeart/2005/8/layout/process1"/>
    <dgm:cxn modelId="{8010D501-3AA3-472E-973B-6E96D6EA170A}" type="presParOf" srcId="{EB37E565-04CD-4728-8780-80F51E812A81}" destId="{2EF027DA-4FC5-4549-82BA-5C3B59D1AE35}" srcOrd="0" destOrd="0" presId="urn:microsoft.com/office/officeart/2005/8/layout/process1"/>
    <dgm:cxn modelId="{AC6E4893-6533-4097-BB72-21B2C53039A2}" type="presParOf" srcId="{BCD89D68-B621-4C4E-82D2-D44A43F22BD6}" destId="{E9CF8C3A-61B4-4C28-BC4D-7FA17CF858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2378A6E-E744-49F7-8863-C76946B3DDDD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Strategic Plan Priority</a:t>
          </a:r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/>
      <dgm:spPr>
        <a:solidFill>
          <a:schemeClr val="accent6"/>
        </a:solidFill>
      </dgm:spPr>
      <dgm:t>
        <a:bodyPr/>
        <a:lstStyle/>
        <a:p>
          <a:r>
            <a:rPr lang="en-US"/>
            <a:t>CIP SMART GOAL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6E982165-ABFB-4203-BE05-C8FF58A35896}">
      <dgm:prSet phldrT="[Text]"/>
      <dgm:spPr>
        <a:solidFill>
          <a:schemeClr val="accent4"/>
        </a:solidFill>
      </dgm:spPr>
      <dgm:t>
        <a:bodyPr/>
        <a:lstStyle/>
        <a:p>
          <a:r>
            <a:rPr lang="en-US"/>
            <a:t>KEY INDICATOR</a:t>
          </a:r>
        </a:p>
      </dgm:t>
    </dgm:pt>
    <dgm:pt modelId="{DC718CE2-EFDE-4D6A-AD02-517ACC6D911E}" type="parTrans" cxnId="{01B9F802-EE51-490B-B876-381B1EDBCFD7}">
      <dgm:prSet/>
      <dgm:spPr/>
      <dgm:t>
        <a:bodyPr/>
        <a:lstStyle/>
        <a:p>
          <a:endParaRPr lang="en-US"/>
        </a:p>
      </dgm:t>
    </dgm:pt>
    <dgm:pt modelId="{9474F23F-25D7-43A6-9C27-A8C969BB7201}" type="sibTrans" cxnId="{01B9F802-EE51-490B-B876-381B1EDBCFD7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3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2"/>
      <dgm:spPr/>
    </dgm:pt>
    <dgm:pt modelId="{9B94C8F1-B156-4B91-9608-A2C0B923EBD7}" type="pres">
      <dgm:prSet presAssocID="{807CD5DA-DA2C-4E6F-9427-65727179A0E1}" presName="connectorText" presStyleLbl="sibTrans2D1" presStyleIdx="0" presStyleCnt="2"/>
      <dgm:spPr/>
    </dgm:pt>
    <dgm:pt modelId="{810413E1-B41A-4A73-99A1-F0B366F6CDE2}" type="pres">
      <dgm:prSet presAssocID="{3D77A2C2-3E87-468E-9F41-0580EB050146}" presName="node" presStyleLbl="node1" presStyleIdx="1" presStyleCnt="3">
        <dgm:presLayoutVars>
          <dgm:bulletEnabled val="1"/>
        </dgm:presLayoutVars>
      </dgm:prSet>
      <dgm:spPr/>
    </dgm:pt>
    <dgm:pt modelId="{EB37E565-04CD-4728-8780-80F51E812A81}" type="pres">
      <dgm:prSet presAssocID="{CCE19885-822D-4FC2-938E-A85B1791BAA4}" presName="sibTrans" presStyleLbl="sibTrans2D1" presStyleIdx="1" presStyleCnt="2"/>
      <dgm:spPr/>
    </dgm:pt>
    <dgm:pt modelId="{2EF027DA-4FC5-4549-82BA-5C3B59D1AE35}" type="pres">
      <dgm:prSet presAssocID="{CCE19885-822D-4FC2-938E-A85B1791BAA4}" presName="connectorText" presStyleLbl="sibTrans2D1" presStyleIdx="1" presStyleCnt="2"/>
      <dgm:spPr/>
    </dgm:pt>
    <dgm:pt modelId="{E9CF8C3A-61B4-4C28-BC4D-7FA17CF858A9}" type="pres">
      <dgm:prSet presAssocID="{6E982165-ABFB-4203-BE05-C8FF58A35896}" presName="node" presStyleLbl="node1" presStyleIdx="2" presStyleCnt="3">
        <dgm:presLayoutVars>
          <dgm:bulletEnabled val="1"/>
        </dgm:presLayoutVars>
      </dgm:prSet>
      <dgm:spPr/>
    </dgm:pt>
  </dgm:ptLst>
  <dgm:cxnLst>
    <dgm:cxn modelId="{01B9F802-EE51-490B-B876-381B1EDBCFD7}" srcId="{712D917E-FE20-4723-9C09-CE56F00CBC3C}" destId="{6E982165-ABFB-4203-BE05-C8FF58A35896}" srcOrd="2" destOrd="0" parTransId="{DC718CE2-EFDE-4D6A-AD02-517ACC6D911E}" sibTransId="{9474F23F-25D7-43A6-9C27-A8C969BB7201}"/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E86C9094-736D-48B9-852A-0CCD0543E035}" type="presOf" srcId="{CCE19885-822D-4FC2-938E-A85B1791BAA4}" destId="{2EF027DA-4FC5-4549-82BA-5C3B59D1AE35}" srcOrd="1" destOrd="0" presId="urn:microsoft.com/office/officeart/2005/8/layout/process1"/>
    <dgm:cxn modelId="{87BF8DB0-F55D-4721-9239-ECF06DB7B839}" type="presOf" srcId="{6E982165-ABFB-4203-BE05-C8FF58A35896}" destId="{E9CF8C3A-61B4-4C28-BC4D-7FA17CF858A9}" srcOrd="0" destOrd="0" presId="urn:microsoft.com/office/officeart/2005/8/layout/process1"/>
    <dgm:cxn modelId="{86D652DC-5E87-4C4B-9BEB-9FF38370DBBC}" type="presOf" srcId="{CCE19885-822D-4FC2-938E-A85B1791BAA4}" destId="{EB37E565-04CD-4728-8780-80F51E812A81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  <dgm:cxn modelId="{BE7E44B4-5A49-4A3D-9A51-7FF31ED830BF}" type="presParOf" srcId="{BCD89D68-B621-4C4E-82D2-D44A43F22BD6}" destId="{EB37E565-04CD-4728-8780-80F51E812A81}" srcOrd="3" destOrd="0" presId="urn:microsoft.com/office/officeart/2005/8/layout/process1"/>
    <dgm:cxn modelId="{8010D501-3AA3-472E-973B-6E96D6EA170A}" type="presParOf" srcId="{EB37E565-04CD-4728-8780-80F51E812A81}" destId="{2EF027DA-4FC5-4549-82BA-5C3B59D1AE35}" srcOrd="0" destOrd="0" presId="urn:microsoft.com/office/officeart/2005/8/layout/process1"/>
    <dgm:cxn modelId="{AC6E4893-6533-4097-BB72-21B2C53039A2}" type="presParOf" srcId="{BCD89D68-B621-4C4E-82D2-D44A43F22BD6}" destId="{E9CF8C3A-61B4-4C28-BC4D-7FA17CF858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2378A6E-E744-49F7-8863-C76946B3DDDD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Strategic Plan Priority</a:t>
          </a:r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/>
      <dgm:spPr>
        <a:solidFill>
          <a:schemeClr val="accent6"/>
        </a:solidFill>
      </dgm:spPr>
      <dgm:t>
        <a:bodyPr/>
        <a:lstStyle/>
        <a:p>
          <a:r>
            <a:rPr lang="en-US"/>
            <a:t>CIP SMART GOAL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6E982165-ABFB-4203-BE05-C8FF58A35896}">
      <dgm:prSet phldrT="[Text]"/>
      <dgm:spPr>
        <a:solidFill>
          <a:schemeClr val="accent4"/>
        </a:solidFill>
      </dgm:spPr>
      <dgm:t>
        <a:bodyPr/>
        <a:lstStyle/>
        <a:p>
          <a:r>
            <a:rPr lang="en-US"/>
            <a:t>KEY INDICATOR</a:t>
          </a:r>
        </a:p>
      </dgm:t>
    </dgm:pt>
    <dgm:pt modelId="{DC718CE2-EFDE-4D6A-AD02-517ACC6D911E}" type="parTrans" cxnId="{01B9F802-EE51-490B-B876-381B1EDBCFD7}">
      <dgm:prSet/>
      <dgm:spPr/>
      <dgm:t>
        <a:bodyPr/>
        <a:lstStyle/>
        <a:p>
          <a:endParaRPr lang="en-US"/>
        </a:p>
      </dgm:t>
    </dgm:pt>
    <dgm:pt modelId="{9474F23F-25D7-43A6-9C27-A8C969BB7201}" type="sibTrans" cxnId="{01B9F802-EE51-490B-B876-381B1EDBCFD7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3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2"/>
      <dgm:spPr/>
    </dgm:pt>
    <dgm:pt modelId="{9B94C8F1-B156-4B91-9608-A2C0B923EBD7}" type="pres">
      <dgm:prSet presAssocID="{807CD5DA-DA2C-4E6F-9427-65727179A0E1}" presName="connectorText" presStyleLbl="sibTrans2D1" presStyleIdx="0" presStyleCnt="2"/>
      <dgm:spPr/>
    </dgm:pt>
    <dgm:pt modelId="{810413E1-B41A-4A73-99A1-F0B366F6CDE2}" type="pres">
      <dgm:prSet presAssocID="{3D77A2C2-3E87-468E-9F41-0580EB050146}" presName="node" presStyleLbl="node1" presStyleIdx="1" presStyleCnt="3">
        <dgm:presLayoutVars>
          <dgm:bulletEnabled val="1"/>
        </dgm:presLayoutVars>
      </dgm:prSet>
      <dgm:spPr/>
    </dgm:pt>
    <dgm:pt modelId="{EB37E565-04CD-4728-8780-80F51E812A81}" type="pres">
      <dgm:prSet presAssocID="{CCE19885-822D-4FC2-938E-A85B1791BAA4}" presName="sibTrans" presStyleLbl="sibTrans2D1" presStyleIdx="1" presStyleCnt="2"/>
      <dgm:spPr/>
    </dgm:pt>
    <dgm:pt modelId="{2EF027DA-4FC5-4549-82BA-5C3B59D1AE35}" type="pres">
      <dgm:prSet presAssocID="{CCE19885-822D-4FC2-938E-A85B1791BAA4}" presName="connectorText" presStyleLbl="sibTrans2D1" presStyleIdx="1" presStyleCnt="2"/>
      <dgm:spPr/>
    </dgm:pt>
    <dgm:pt modelId="{E9CF8C3A-61B4-4C28-BC4D-7FA17CF858A9}" type="pres">
      <dgm:prSet presAssocID="{6E982165-ABFB-4203-BE05-C8FF58A35896}" presName="node" presStyleLbl="node1" presStyleIdx="2" presStyleCnt="3">
        <dgm:presLayoutVars>
          <dgm:bulletEnabled val="1"/>
        </dgm:presLayoutVars>
      </dgm:prSet>
      <dgm:spPr/>
    </dgm:pt>
  </dgm:ptLst>
  <dgm:cxnLst>
    <dgm:cxn modelId="{01B9F802-EE51-490B-B876-381B1EDBCFD7}" srcId="{712D917E-FE20-4723-9C09-CE56F00CBC3C}" destId="{6E982165-ABFB-4203-BE05-C8FF58A35896}" srcOrd="2" destOrd="0" parTransId="{DC718CE2-EFDE-4D6A-AD02-517ACC6D911E}" sibTransId="{9474F23F-25D7-43A6-9C27-A8C969BB7201}"/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E86C9094-736D-48B9-852A-0CCD0543E035}" type="presOf" srcId="{CCE19885-822D-4FC2-938E-A85B1791BAA4}" destId="{2EF027DA-4FC5-4549-82BA-5C3B59D1AE35}" srcOrd="1" destOrd="0" presId="urn:microsoft.com/office/officeart/2005/8/layout/process1"/>
    <dgm:cxn modelId="{87BF8DB0-F55D-4721-9239-ECF06DB7B839}" type="presOf" srcId="{6E982165-ABFB-4203-BE05-C8FF58A35896}" destId="{E9CF8C3A-61B4-4C28-BC4D-7FA17CF858A9}" srcOrd="0" destOrd="0" presId="urn:microsoft.com/office/officeart/2005/8/layout/process1"/>
    <dgm:cxn modelId="{86D652DC-5E87-4C4B-9BEB-9FF38370DBBC}" type="presOf" srcId="{CCE19885-822D-4FC2-938E-A85B1791BAA4}" destId="{EB37E565-04CD-4728-8780-80F51E812A81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  <dgm:cxn modelId="{BE7E44B4-5A49-4A3D-9A51-7FF31ED830BF}" type="presParOf" srcId="{BCD89D68-B621-4C4E-82D2-D44A43F22BD6}" destId="{EB37E565-04CD-4728-8780-80F51E812A81}" srcOrd="3" destOrd="0" presId="urn:microsoft.com/office/officeart/2005/8/layout/process1"/>
    <dgm:cxn modelId="{8010D501-3AA3-472E-973B-6E96D6EA170A}" type="presParOf" srcId="{EB37E565-04CD-4728-8780-80F51E812A81}" destId="{2EF027DA-4FC5-4549-82BA-5C3B59D1AE35}" srcOrd="0" destOrd="0" presId="urn:microsoft.com/office/officeart/2005/8/layout/process1"/>
    <dgm:cxn modelId="{AC6E4893-6533-4097-BB72-21B2C53039A2}" type="presParOf" srcId="{BCD89D68-B621-4C4E-82D2-D44A43F22BD6}" destId="{E9CF8C3A-61B4-4C28-BC4D-7FA17CF858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5B3066-540F-4606-ADEC-65EB1C3E9627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8ACE8E-34F4-43E6-BB2E-1809B1CC58DC}">
      <dgm:prSet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u="sng"/>
            <a:t>Fall 2021</a:t>
          </a:r>
        </a:p>
        <a:p>
          <a:r>
            <a:rPr lang="en-US" b="0" i="0" u="none"/>
            <a:t>GO Team Developed 2021-2025 Strategic Plan</a:t>
          </a:r>
          <a:endParaRPr lang="en-US"/>
        </a:p>
      </dgm:t>
    </dgm:pt>
    <dgm:pt modelId="{49F555B2-B165-4CB6-8578-DF4BCD791ABF}" type="parTrans" cxnId="{8327A44B-5326-4A8B-9B23-A3D3C09A16F3}">
      <dgm:prSet/>
      <dgm:spPr/>
      <dgm:t>
        <a:bodyPr/>
        <a:lstStyle/>
        <a:p>
          <a:endParaRPr lang="en-US"/>
        </a:p>
      </dgm:t>
    </dgm:pt>
    <dgm:pt modelId="{C54063C4-24CD-4834-9424-53756AE38C6B}" type="sibTrans" cxnId="{8327A44B-5326-4A8B-9B23-A3D3C09A16F3}">
      <dgm:prSet phldrT="1" phldr="0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/>
            <a:t>1</a:t>
          </a:r>
        </a:p>
      </dgm:t>
    </dgm:pt>
    <dgm:pt modelId="{0F6BA1FB-59E5-4F16-A7B4-1533BB1F09E4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u="sng"/>
            <a:t>Summer</a:t>
          </a:r>
        </a:p>
        <a:p>
          <a:r>
            <a:rPr lang="en-US"/>
            <a:t>School Leadership completed Needs Assessment and defined overarching needs</a:t>
          </a:r>
        </a:p>
        <a:p>
          <a:endParaRPr lang="en-US"/>
        </a:p>
      </dgm:t>
    </dgm:pt>
    <dgm:pt modelId="{6A557BB1-C0DD-44CB-8745-CE5481476209}" type="parTrans" cxnId="{F0FA65E5-FB81-4E7A-9467-65363565F4A0}">
      <dgm:prSet/>
      <dgm:spPr/>
      <dgm:t>
        <a:bodyPr/>
        <a:lstStyle/>
        <a:p>
          <a:endParaRPr lang="en-US"/>
        </a:p>
      </dgm:t>
    </dgm:pt>
    <dgm:pt modelId="{7DBF5CB5-29DD-4671-A0F3-981D48571500}" type="sibTrans" cxnId="{F0FA65E5-FB81-4E7A-9467-65363565F4A0}">
      <dgm:prSet phldrT="2" phldr="0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/>
            <a:t>2</a:t>
          </a:r>
        </a:p>
      </dgm:t>
    </dgm:pt>
    <dgm:pt modelId="{1D096F01-AEA8-401D-8348-98E9A81F3CE0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u="sng"/>
            <a:t>August</a:t>
          </a:r>
        </a:p>
        <a:p>
          <a:r>
            <a:rPr lang="en-US" b="0" u="none"/>
            <a:t>School Leadership completed Continuous Improvement Plan</a:t>
          </a:r>
        </a:p>
      </dgm:t>
    </dgm:pt>
    <dgm:pt modelId="{AB9DA1CE-0370-48BB-8362-3A4CBF7FFB29}" type="parTrans" cxnId="{FD2381C0-DA6F-4859-90D6-313730044E7C}">
      <dgm:prSet/>
      <dgm:spPr/>
      <dgm:t>
        <a:bodyPr/>
        <a:lstStyle/>
        <a:p>
          <a:endParaRPr lang="en-US"/>
        </a:p>
      </dgm:t>
    </dgm:pt>
    <dgm:pt modelId="{6088456C-4B73-4948-985C-DD954DEF44EF}" type="sibTrans" cxnId="{FD2381C0-DA6F-4859-90D6-313730044E7C}">
      <dgm:prSet phldrT="3" phldr="0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/>
            <a:t>3</a:t>
          </a:r>
        </a:p>
      </dgm:t>
    </dgm:pt>
    <dgm:pt modelId="{DE16CBB4-D3F4-44AD-8379-3A5D78B889D5}">
      <dgm:prSet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u="sng"/>
            <a:t>Sept. – Dec. </a:t>
          </a:r>
          <a:endParaRPr lang="en-US" b="0" u="none"/>
        </a:p>
        <a:p>
          <a:pPr rtl="0"/>
          <a:r>
            <a:rPr lang="en-US" b="0" u="none">
              <a:latin typeface="Tw Cen MT"/>
            </a:rPr>
            <a:t>GO Team reviews progress on current strategic plan. </a:t>
          </a:r>
        </a:p>
        <a:p>
          <a:endParaRPr lang="en-US" b="0" u="none">
            <a:latin typeface="Tw Cen MT"/>
          </a:endParaRPr>
        </a:p>
        <a:p>
          <a:r>
            <a:rPr lang="en-US" b="1" u="none">
              <a:latin typeface="Tw Cen MT"/>
            </a:rPr>
            <a:t>GO Team develops 2025-2030 School Strategic Plan </a:t>
          </a:r>
          <a:endParaRPr lang="en-US" b="1"/>
        </a:p>
      </dgm:t>
    </dgm:pt>
    <dgm:pt modelId="{917142D8-7514-46BB-B61D-8633F0189C31}" type="parTrans" cxnId="{058D75E7-8E09-41CE-ADFC-EEAD1556353B}">
      <dgm:prSet/>
      <dgm:spPr/>
      <dgm:t>
        <a:bodyPr/>
        <a:lstStyle/>
        <a:p>
          <a:endParaRPr lang="en-US"/>
        </a:p>
      </dgm:t>
    </dgm:pt>
    <dgm:pt modelId="{C2728830-9A00-4764-A9F1-670DDF9E57B3}" type="sibTrans" cxnId="{058D75E7-8E09-41CE-ADFC-EEAD1556353B}">
      <dgm:prSet phldrT="4" phldr="0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US"/>
            <a:t>4</a:t>
          </a:r>
        </a:p>
      </dgm:t>
    </dgm:pt>
    <dgm:pt modelId="{F7B81412-5EAE-488C-9259-0FA0EB0F090B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u="sng"/>
            <a:t>Before Winter Break</a:t>
          </a:r>
        </a:p>
        <a:p>
          <a:r>
            <a:rPr lang="en-US" b="1"/>
            <a:t>GO Team </a:t>
          </a:r>
          <a:r>
            <a:rPr lang="en-US"/>
            <a:t>will take action (vote) on the rank of the strategic plan priorities for </a:t>
          </a:r>
          <a:r>
            <a:rPr lang="en-US">
              <a:latin typeface="Tw Cen MT"/>
            </a:rPr>
            <a:t>SY26-27</a:t>
          </a:r>
          <a:r>
            <a:rPr lang="en-US"/>
            <a:t> in preparation for budget discussions.</a:t>
          </a:r>
        </a:p>
      </dgm:t>
    </dgm:pt>
    <dgm:pt modelId="{C9E63F01-62A4-4331-A67D-7FE563CE9D07}" type="parTrans" cxnId="{AD7281BE-8A99-43C0-9016-4082EB985BF2}">
      <dgm:prSet/>
      <dgm:spPr/>
      <dgm:t>
        <a:bodyPr/>
        <a:lstStyle/>
        <a:p>
          <a:endParaRPr lang="en-US"/>
        </a:p>
      </dgm:t>
    </dgm:pt>
    <dgm:pt modelId="{32E76676-0672-4988-9FB1-308093FF8D5C}" type="sibTrans" cxnId="{AD7281BE-8A99-43C0-9016-4082EB985BF2}">
      <dgm:prSet phldrT="5" phldr="0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US"/>
            <a:t>5</a:t>
          </a:r>
        </a:p>
      </dgm:t>
    </dgm:pt>
    <dgm:pt modelId="{869C0C7E-BD0C-4E5F-8D96-6B8EEC39B952}" type="pres">
      <dgm:prSet presAssocID="{0F5B3066-540F-4606-ADEC-65EB1C3E9627}" presName="Name0" presStyleCnt="0">
        <dgm:presLayoutVars>
          <dgm:animLvl val="lvl"/>
          <dgm:resizeHandles val="exact"/>
        </dgm:presLayoutVars>
      </dgm:prSet>
      <dgm:spPr/>
    </dgm:pt>
    <dgm:pt modelId="{A1C50682-E81A-4719-9746-6B052BFB6DD3}" type="pres">
      <dgm:prSet presAssocID="{198ACE8E-34F4-43E6-BB2E-1809B1CC58DC}" presName="compositeNode" presStyleCnt="0">
        <dgm:presLayoutVars>
          <dgm:bulletEnabled val="1"/>
        </dgm:presLayoutVars>
      </dgm:prSet>
      <dgm:spPr/>
    </dgm:pt>
    <dgm:pt modelId="{1896CBD6-4A99-4E4A-A270-A70AEFBAAF7E}" type="pres">
      <dgm:prSet presAssocID="{198ACE8E-34F4-43E6-BB2E-1809B1CC58DC}" presName="bgRect" presStyleLbl="bgAccFollowNode1" presStyleIdx="0" presStyleCnt="5"/>
      <dgm:spPr/>
    </dgm:pt>
    <dgm:pt modelId="{9C3A7F13-9585-42DF-AD32-B56F82B123C8}" type="pres">
      <dgm:prSet presAssocID="{C54063C4-24CD-4834-9424-53756AE38C6B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923B2301-552B-45D2-9EF0-53A10AA17FC6}" type="pres">
      <dgm:prSet presAssocID="{198ACE8E-34F4-43E6-BB2E-1809B1CC58DC}" presName="bottomLine" presStyleLbl="alignNode1" presStyleIdx="1" presStyleCnt="10">
        <dgm:presLayoutVars/>
      </dgm:prSet>
      <dgm:spPr>
        <a:ln>
          <a:solidFill>
            <a:schemeClr val="accent1"/>
          </a:solidFill>
        </a:ln>
      </dgm:spPr>
    </dgm:pt>
    <dgm:pt modelId="{1636F17A-F9E0-460B-890B-A46A6E583FD1}" type="pres">
      <dgm:prSet presAssocID="{198ACE8E-34F4-43E6-BB2E-1809B1CC58DC}" presName="nodeText" presStyleLbl="bgAccFollowNode1" presStyleIdx="0" presStyleCnt="5">
        <dgm:presLayoutVars>
          <dgm:bulletEnabled val="1"/>
        </dgm:presLayoutVars>
      </dgm:prSet>
      <dgm:spPr/>
    </dgm:pt>
    <dgm:pt modelId="{CE18CCA6-9206-4DD7-BE09-5291C62117AB}" type="pres">
      <dgm:prSet presAssocID="{C54063C4-24CD-4834-9424-53756AE38C6B}" presName="sibTrans" presStyleCnt="0"/>
      <dgm:spPr/>
    </dgm:pt>
    <dgm:pt modelId="{B75A207A-E561-4A33-8860-3580568F46B8}" type="pres">
      <dgm:prSet presAssocID="{0F6BA1FB-59E5-4F16-A7B4-1533BB1F09E4}" presName="compositeNode" presStyleCnt="0">
        <dgm:presLayoutVars>
          <dgm:bulletEnabled val="1"/>
        </dgm:presLayoutVars>
      </dgm:prSet>
      <dgm:spPr/>
    </dgm:pt>
    <dgm:pt modelId="{02F7283A-0FC3-4AF1-AA94-0270DC0B1C33}" type="pres">
      <dgm:prSet presAssocID="{0F6BA1FB-59E5-4F16-A7B4-1533BB1F09E4}" presName="bgRect" presStyleLbl="bgAccFollowNode1" presStyleIdx="1" presStyleCnt="5"/>
      <dgm:spPr/>
    </dgm:pt>
    <dgm:pt modelId="{C08FC467-91FE-48BD-B243-273925C2B75A}" type="pres">
      <dgm:prSet presAssocID="{7DBF5CB5-29DD-4671-A0F3-981D48571500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DE393E47-CBB6-4D77-A342-C9AFD9FC8CB6}" type="pres">
      <dgm:prSet presAssocID="{0F6BA1FB-59E5-4F16-A7B4-1533BB1F09E4}" presName="bottomLine" presStyleLbl="alignNode1" presStyleIdx="3" presStyleCnt="10">
        <dgm:presLayoutVars/>
      </dgm:prSet>
      <dgm:spPr>
        <a:ln>
          <a:solidFill>
            <a:schemeClr val="accent2"/>
          </a:solidFill>
        </a:ln>
      </dgm:spPr>
    </dgm:pt>
    <dgm:pt modelId="{6209B655-7BD8-4C2E-802B-7A837190A817}" type="pres">
      <dgm:prSet presAssocID="{0F6BA1FB-59E5-4F16-A7B4-1533BB1F09E4}" presName="nodeText" presStyleLbl="bgAccFollowNode1" presStyleIdx="1" presStyleCnt="5">
        <dgm:presLayoutVars>
          <dgm:bulletEnabled val="1"/>
        </dgm:presLayoutVars>
      </dgm:prSet>
      <dgm:spPr/>
    </dgm:pt>
    <dgm:pt modelId="{44DA27FB-BF39-4511-84EF-E3EA3F12D2B6}" type="pres">
      <dgm:prSet presAssocID="{7DBF5CB5-29DD-4671-A0F3-981D48571500}" presName="sibTrans" presStyleCnt="0"/>
      <dgm:spPr/>
    </dgm:pt>
    <dgm:pt modelId="{9ED209A7-CD15-4C32-9372-A0384698B942}" type="pres">
      <dgm:prSet presAssocID="{1D096F01-AEA8-401D-8348-98E9A81F3CE0}" presName="compositeNode" presStyleCnt="0">
        <dgm:presLayoutVars>
          <dgm:bulletEnabled val="1"/>
        </dgm:presLayoutVars>
      </dgm:prSet>
      <dgm:spPr/>
    </dgm:pt>
    <dgm:pt modelId="{B5DA272C-701A-4327-802B-15E4D04DF389}" type="pres">
      <dgm:prSet presAssocID="{1D096F01-AEA8-401D-8348-98E9A81F3CE0}" presName="bgRect" presStyleLbl="bgAccFollowNode1" presStyleIdx="2" presStyleCnt="5"/>
      <dgm:spPr/>
    </dgm:pt>
    <dgm:pt modelId="{4104A2F1-FB99-4C42-8067-46B8EEEC9610}" type="pres">
      <dgm:prSet presAssocID="{6088456C-4B73-4948-985C-DD954DEF44EF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2EB92C72-3528-4913-AFF6-FF0B4F338399}" type="pres">
      <dgm:prSet presAssocID="{1D096F01-AEA8-401D-8348-98E9A81F3CE0}" presName="bottomLine" presStyleLbl="alignNode1" presStyleIdx="5" presStyleCnt="10">
        <dgm:presLayoutVars/>
      </dgm:prSet>
      <dgm:spPr>
        <a:solidFill>
          <a:schemeClr val="accent4"/>
        </a:solidFill>
        <a:ln>
          <a:solidFill>
            <a:schemeClr val="accent4"/>
          </a:solidFill>
        </a:ln>
      </dgm:spPr>
    </dgm:pt>
    <dgm:pt modelId="{74E21D92-0946-4075-ABB7-F58F125D081F}" type="pres">
      <dgm:prSet presAssocID="{1D096F01-AEA8-401D-8348-98E9A81F3CE0}" presName="nodeText" presStyleLbl="bgAccFollowNode1" presStyleIdx="2" presStyleCnt="5">
        <dgm:presLayoutVars>
          <dgm:bulletEnabled val="1"/>
        </dgm:presLayoutVars>
      </dgm:prSet>
      <dgm:spPr/>
    </dgm:pt>
    <dgm:pt modelId="{E7F9CACB-FE98-4F37-853A-1B05B4BF4385}" type="pres">
      <dgm:prSet presAssocID="{6088456C-4B73-4948-985C-DD954DEF44EF}" presName="sibTrans" presStyleCnt="0"/>
      <dgm:spPr/>
    </dgm:pt>
    <dgm:pt modelId="{313C51D3-DB7E-4530-8AFA-F0AE0E26CE2D}" type="pres">
      <dgm:prSet presAssocID="{DE16CBB4-D3F4-44AD-8379-3A5D78B889D5}" presName="compositeNode" presStyleCnt="0">
        <dgm:presLayoutVars>
          <dgm:bulletEnabled val="1"/>
        </dgm:presLayoutVars>
      </dgm:prSet>
      <dgm:spPr/>
    </dgm:pt>
    <dgm:pt modelId="{549A837B-0FA3-4970-A9F9-3BD236350D3D}" type="pres">
      <dgm:prSet presAssocID="{DE16CBB4-D3F4-44AD-8379-3A5D78B889D5}" presName="bgRect" presStyleLbl="bgAccFollowNode1" presStyleIdx="3" presStyleCnt="5" custLinFactNeighborX="-906" custLinFactNeighborY="346"/>
      <dgm:spPr/>
    </dgm:pt>
    <dgm:pt modelId="{AC6B335A-D8B4-46D8-93DE-B9EF1773F6AC}" type="pres">
      <dgm:prSet presAssocID="{C2728830-9A00-4764-A9F1-670DDF9E57B3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7B3E0A16-DB85-46CA-87D6-4D39F6DBFC52}" type="pres">
      <dgm:prSet presAssocID="{DE16CBB4-D3F4-44AD-8379-3A5D78B889D5}" presName="bottomLine" presStyleLbl="alignNode1" presStyleIdx="7" presStyleCnt="10">
        <dgm:presLayoutVars/>
      </dgm:prSet>
      <dgm:spPr>
        <a:ln>
          <a:solidFill>
            <a:schemeClr val="accent5"/>
          </a:solidFill>
        </a:ln>
      </dgm:spPr>
    </dgm:pt>
    <dgm:pt modelId="{B80B8360-3897-45DE-BD0A-F9CCC9BAC34F}" type="pres">
      <dgm:prSet presAssocID="{DE16CBB4-D3F4-44AD-8379-3A5D78B889D5}" presName="nodeText" presStyleLbl="bgAccFollowNode1" presStyleIdx="3" presStyleCnt="5">
        <dgm:presLayoutVars>
          <dgm:bulletEnabled val="1"/>
        </dgm:presLayoutVars>
      </dgm:prSet>
      <dgm:spPr/>
    </dgm:pt>
    <dgm:pt modelId="{4BE79C5F-B252-4C81-B7E8-356A6349584C}" type="pres">
      <dgm:prSet presAssocID="{C2728830-9A00-4764-A9F1-670DDF9E57B3}" presName="sibTrans" presStyleCnt="0"/>
      <dgm:spPr/>
    </dgm:pt>
    <dgm:pt modelId="{11D9C427-A430-492A-BD3C-E4D081DA46F5}" type="pres">
      <dgm:prSet presAssocID="{F7B81412-5EAE-488C-9259-0FA0EB0F090B}" presName="compositeNode" presStyleCnt="0">
        <dgm:presLayoutVars>
          <dgm:bulletEnabled val="1"/>
        </dgm:presLayoutVars>
      </dgm:prSet>
      <dgm:spPr/>
    </dgm:pt>
    <dgm:pt modelId="{4795DD00-81CA-4D89-AAC9-9CB098B4E837}" type="pres">
      <dgm:prSet presAssocID="{F7B81412-5EAE-488C-9259-0FA0EB0F090B}" presName="bgRect" presStyleLbl="bgAccFollowNode1" presStyleIdx="4" presStyleCnt="5"/>
      <dgm:spPr/>
    </dgm:pt>
    <dgm:pt modelId="{06772805-3643-43C2-9C80-F43268C57C20}" type="pres">
      <dgm:prSet presAssocID="{32E76676-0672-4988-9FB1-308093FF8D5C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77F59A8B-7684-4E29-B44F-B0F96367FE70}" type="pres">
      <dgm:prSet presAssocID="{F7B81412-5EAE-488C-9259-0FA0EB0F090B}" presName="bottomLine" presStyleLbl="alignNode1" presStyleIdx="9" presStyleCnt="10">
        <dgm:presLayoutVars/>
      </dgm:prSet>
      <dgm:spPr/>
    </dgm:pt>
    <dgm:pt modelId="{80C8596E-ABE7-41A1-8A35-72244067CF90}" type="pres">
      <dgm:prSet presAssocID="{F7B81412-5EAE-488C-9259-0FA0EB0F090B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10EAB407-DDBC-4E09-A41B-36376F2BB005}" type="presOf" srcId="{32E76676-0672-4988-9FB1-308093FF8D5C}" destId="{06772805-3643-43C2-9C80-F43268C57C20}" srcOrd="0" destOrd="0" presId="urn:microsoft.com/office/officeart/2016/7/layout/BasicLinearProcessNumbered#1"/>
    <dgm:cxn modelId="{F47EB913-8831-49CC-ABE6-AB555FA6F993}" type="presOf" srcId="{6088456C-4B73-4948-985C-DD954DEF44EF}" destId="{4104A2F1-FB99-4C42-8067-46B8EEEC9610}" srcOrd="0" destOrd="0" presId="urn:microsoft.com/office/officeart/2016/7/layout/BasicLinearProcessNumbered#1"/>
    <dgm:cxn modelId="{EB7FE821-06C9-4CFA-BBFF-63BF8C7F1444}" type="presOf" srcId="{198ACE8E-34F4-43E6-BB2E-1809B1CC58DC}" destId="{1896CBD6-4A99-4E4A-A270-A70AEFBAAF7E}" srcOrd="0" destOrd="0" presId="urn:microsoft.com/office/officeart/2016/7/layout/BasicLinearProcessNumbered#1"/>
    <dgm:cxn modelId="{9B21BC25-6F2C-47C2-8285-8E9BB26D02F7}" type="presOf" srcId="{DE16CBB4-D3F4-44AD-8379-3A5D78B889D5}" destId="{B80B8360-3897-45DE-BD0A-F9CCC9BAC34F}" srcOrd="1" destOrd="0" presId="urn:microsoft.com/office/officeart/2016/7/layout/BasicLinearProcessNumbered#1"/>
    <dgm:cxn modelId="{A7465026-5EB9-4359-B2CA-62409A490278}" type="presOf" srcId="{0F5B3066-540F-4606-ADEC-65EB1C3E9627}" destId="{869C0C7E-BD0C-4E5F-8D96-6B8EEC39B952}" srcOrd="0" destOrd="0" presId="urn:microsoft.com/office/officeart/2016/7/layout/BasicLinearProcessNumbered#1"/>
    <dgm:cxn modelId="{500C1428-BAD2-4EA1-AAAB-CD4D6F648C0B}" type="presOf" srcId="{0F6BA1FB-59E5-4F16-A7B4-1533BB1F09E4}" destId="{02F7283A-0FC3-4AF1-AA94-0270DC0B1C33}" srcOrd="0" destOrd="0" presId="urn:microsoft.com/office/officeart/2016/7/layout/BasicLinearProcessNumbered#1"/>
    <dgm:cxn modelId="{619E3C68-1E17-487D-ABC8-EB727F4952A3}" type="presOf" srcId="{C54063C4-24CD-4834-9424-53756AE38C6B}" destId="{9C3A7F13-9585-42DF-AD32-B56F82B123C8}" srcOrd="0" destOrd="0" presId="urn:microsoft.com/office/officeart/2016/7/layout/BasicLinearProcessNumbered#1"/>
    <dgm:cxn modelId="{F4BF496B-2EAC-4B21-A290-8C4A35AC4213}" type="presOf" srcId="{7DBF5CB5-29DD-4671-A0F3-981D48571500}" destId="{C08FC467-91FE-48BD-B243-273925C2B75A}" srcOrd="0" destOrd="0" presId="urn:microsoft.com/office/officeart/2016/7/layout/BasicLinearProcessNumbered#1"/>
    <dgm:cxn modelId="{32F29D6B-8717-40AA-AB41-CDE85B6445F2}" type="presOf" srcId="{C2728830-9A00-4764-A9F1-670DDF9E57B3}" destId="{AC6B335A-D8B4-46D8-93DE-B9EF1773F6AC}" srcOrd="0" destOrd="0" presId="urn:microsoft.com/office/officeart/2016/7/layout/BasicLinearProcessNumbered#1"/>
    <dgm:cxn modelId="{8327A44B-5326-4A8B-9B23-A3D3C09A16F3}" srcId="{0F5B3066-540F-4606-ADEC-65EB1C3E9627}" destId="{198ACE8E-34F4-43E6-BB2E-1809B1CC58DC}" srcOrd="0" destOrd="0" parTransId="{49F555B2-B165-4CB6-8578-DF4BCD791ABF}" sibTransId="{C54063C4-24CD-4834-9424-53756AE38C6B}"/>
    <dgm:cxn modelId="{EF38696C-3284-4D81-8B6A-406B0A4B5478}" type="presOf" srcId="{DE16CBB4-D3F4-44AD-8379-3A5D78B889D5}" destId="{549A837B-0FA3-4970-A9F9-3BD236350D3D}" srcOrd="0" destOrd="0" presId="urn:microsoft.com/office/officeart/2016/7/layout/BasicLinearProcessNumbered#1"/>
    <dgm:cxn modelId="{2E8EE86D-D18A-48C5-817B-661FEDBE5EB5}" type="presOf" srcId="{0F6BA1FB-59E5-4F16-A7B4-1533BB1F09E4}" destId="{6209B655-7BD8-4C2E-802B-7A837190A817}" srcOrd="1" destOrd="0" presId="urn:microsoft.com/office/officeart/2016/7/layout/BasicLinearProcessNumbered#1"/>
    <dgm:cxn modelId="{7B7DC85A-1097-4B13-A457-5376A39A58E2}" type="presOf" srcId="{F7B81412-5EAE-488C-9259-0FA0EB0F090B}" destId="{80C8596E-ABE7-41A1-8A35-72244067CF90}" srcOrd="1" destOrd="0" presId="urn:microsoft.com/office/officeart/2016/7/layout/BasicLinearProcessNumbered#1"/>
    <dgm:cxn modelId="{AA103CB4-BE4E-4C3C-8A8A-83391F2FB47F}" type="presOf" srcId="{1D096F01-AEA8-401D-8348-98E9A81F3CE0}" destId="{B5DA272C-701A-4327-802B-15E4D04DF389}" srcOrd="0" destOrd="0" presId="urn:microsoft.com/office/officeart/2016/7/layout/BasicLinearProcessNumbered#1"/>
    <dgm:cxn modelId="{451EA9B5-F1ED-4BC6-8C22-CD5C870E657E}" type="presOf" srcId="{F7B81412-5EAE-488C-9259-0FA0EB0F090B}" destId="{4795DD00-81CA-4D89-AAC9-9CB098B4E837}" srcOrd="0" destOrd="0" presId="urn:microsoft.com/office/officeart/2016/7/layout/BasicLinearProcessNumbered#1"/>
    <dgm:cxn modelId="{EC143BBE-149C-4B2B-96B6-7B3C8595B821}" type="presOf" srcId="{1D096F01-AEA8-401D-8348-98E9A81F3CE0}" destId="{74E21D92-0946-4075-ABB7-F58F125D081F}" srcOrd="1" destOrd="0" presId="urn:microsoft.com/office/officeart/2016/7/layout/BasicLinearProcessNumbered#1"/>
    <dgm:cxn modelId="{AD7281BE-8A99-43C0-9016-4082EB985BF2}" srcId="{0F5B3066-540F-4606-ADEC-65EB1C3E9627}" destId="{F7B81412-5EAE-488C-9259-0FA0EB0F090B}" srcOrd="4" destOrd="0" parTransId="{C9E63F01-62A4-4331-A67D-7FE563CE9D07}" sibTransId="{32E76676-0672-4988-9FB1-308093FF8D5C}"/>
    <dgm:cxn modelId="{FD2381C0-DA6F-4859-90D6-313730044E7C}" srcId="{0F5B3066-540F-4606-ADEC-65EB1C3E9627}" destId="{1D096F01-AEA8-401D-8348-98E9A81F3CE0}" srcOrd="2" destOrd="0" parTransId="{AB9DA1CE-0370-48BB-8362-3A4CBF7FFB29}" sibTransId="{6088456C-4B73-4948-985C-DD954DEF44EF}"/>
    <dgm:cxn modelId="{8CB3EED4-728A-4D4F-ACB4-5DD629623D8A}" type="presOf" srcId="{198ACE8E-34F4-43E6-BB2E-1809B1CC58DC}" destId="{1636F17A-F9E0-460B-890B-A46A6E583FD1}" srcOrd="1" destOrd="0" presId="urn:microsoft.com/office/officeart/2016/7/layout/BasicLinearProcessNumbered#1"/>
    <dgm:cxn modelId="{F0FA65E5-FB81-4E7A-9467-65363565F4A0}" srcId="{0F5B3066-540F-4606-ADEC-65EB1C3E9627}" destId="{0F6BA1FB-59E5-4F16-A7B4-1533BB1F09E4}" srcOrd="1" destOrd="0" parTransId="{6A557BB1-C0DD-44CB-8745-CE5481476209}" sibTransId="{7DBF5CB5-29DD-4671-A0F3-981D48571500}"/>
    <dgm:cxn modelId="{058D75E7-8E09-41CE-ADFC-EEAD1556353B}" srcId="{0F5B3066-540F-4606-ADEC-65EB1C3E9627}" destId="{DE16CBB4-D3F4-44AD-8379-3A5D78B889D5}" srcOrd="3" destOrd="0" parTransId="{917142D8-7514-46BB-B61D-8633F0189C31}" sibTransId="{C2728830-9A00-4764-A9F1-670DDF9E57B3}"/>
    <dgm:cxn modelId="{6FD83AE8-DB7F-4EFE-8F0A-58735E6AEC64}" type="presParOf" srcId="{869C0C7E-BD0C-4E5F-8D96-6B8EEC39B952}" destId="{A1C50682-E81A-4719-9746-6B052BFB6DD3}" srcOrd="0" destOrd="0" presId="urn:microsoft.com/office/officeart/2016/7/layout/BasicLinearProcessNumbered#1"/>
    <dgm:cxn modelId="{AA17009A-379B-43BE-97BA-12B67036AD90}" type="presParOf" srcId="{A1C50682-E81A-4719-9746-6B052BFB6DD3}" destId="{1896CBD6-4A99-4E4A-A270-A70AEFBAAF7E}" srcOrd="0" destOrd="0" presId="urn:microsoft.com/office/officeart/2016/7/layout/BasicLinearProcessNumbered#1"/>
    <dgm:cxn modelId="{6D85C09F-1D0A-406F-9396-06638BA4FD92}" type="presParOf" srcId="{A1C50682-E81A-4719-9746-6B052BFB6DD3}" destId="{9C3A7F13-9585-42DF-AD32-B56F82B123C8}" srcOrd="1" destOrd="0" presId="urn:microsoft.com/office/officeart/2016/7/layout/BasicLinearProcessNumbered#1"/>
    <dgm:cxn modelId="{794669B6-74B7-439A-8EE2-238314813197}" type="presParOf" srcId="{A1C50682-E81A-4719-9746-6B052BFB6DD3}" destId="{923B2301-552B-45D2-9EF0-53A10AA17FC6}" srcOrd="2" destOrd="0" presId="urn:microsoft.com/office/officeart/2016/7/layout/BasicLinearProcessNumbered#1"/>
    <dgm:cxn modelId="{23ECCBA1-941D-4643-9618-18F560A80DAB}" type="presParOf" srcId="{A1C50682-E81A-4719-9746-6B052BFB6DD3}" destId="{1636F17A-F9E0-460B-890B-A46A6E583FD1}" srcOrd="3" destOrd="0" presId="urn:microsoft.com/office/officeart/2016/7/layout/BasicLinearProcessNumbered#1"/>
    <dgm:cxn modelId="{84426433-1E67-4D55-9D10-3C4CF150BF28}" type="presParOf" srcId="{869C0C7E-BD0C-4E5F-8D96-6B8EEC39B952}" destId="{CE18CCA6-9206-4DD7-BE09-5291C62117AB}" srcOrd="1" destOrd="0" presId="urn:microsoft.com/office/officeart/2016/7/layout/BasicLinearProcessNumbered#1"/>
    <dgm:cxn modelId="{16E156BA-CA11-45E4-B5EA-B4F3067B424F}" type="presParOf" srcId="{869C0C7E-BD0C-4E5F-8D96-6B8EEC39B952}" destId="{B75A207A-E561-4A33-8860-3580568F46B8}" srcOrd="2" destOrd="0" presId="urn:microsoft.com/office/officeart/2016/7/layout/BasicLinearProcessNumbered#1"/>
    <dgm:cxn modelId="{63957AA2-61FB-47C5-9B97-06D23CB5FDF5}" type="presParOf" srcId="{B75A207A-E561-4A33-8860-3580568F46B8}" destId="{02F7283A-0FC3-4AF1-AA94-0270DC0B1C33}" srcOrd="0" destOrd="0" presId="urn:microsoft.com/office/officeart/2016/7/layout/BasicLinearProcessNumbered#1"/>
    <dgm:cxn modelId="{3099F022-A87D-4FA3-8BC3-9575F846BC44}" type="presParOf" srcId="{B75A207A-E561-4A33-8860-3580568F46B8}" destId="{C08FC467-91FE-48BD-B243-273925C2B75A}" srcOrd="1" destOrd="0" presId="urn:microsoft.com/office/officeart/2016/7/layout/BasicLinearProcessNumbered#1"/>
    <dgm:cxn modelId="{A2E37B9F-7D4B-49D4-AF46-9A540F2ACE59}" type="presParOf" srcId="{B75A207A-E561-4A33-8860-3580568F46B8}" destId="{DE393E47-CBB6-4D77-A342-C9AFD9FC8CB6}" srcOrd="2" destOrd="0" presId="urn:microsoft.com/office/officeart/2016/7/layout/BasicLinearProcessNumbered#1"/>
    <dgm:cxn modelId="{3374E4EC-7EA8-47C5-B2E6-92A2F8FDFB7F}" type="presParOf" srcId="{B75A207A-E561-4A33-8860-3580568F46B8}" destId="{6209B655-7BD8-4C2E-802B-7A837190A817}" srcOrd="3" destOrd="0" presId="urn:microsoft.com/office/officeart/2016/7/layout/BasicLinearProcessNumbered#1"/>
    <dgm:cxn modelId="{64EBAD3F-E38B-4135-AAA2-C165246599F7}" type="presParOf" srcId="{869C0C7E-BD0C-4E5F-8D96-6B8EEC39B952}" destId="{44DA27FB-BF39-4511-84EF-E3EA3F12D2B6}" srcOrd="3" destOrd="0" presId="urn:microsoft.com/office/officeart/2016/7/layout/BasicLinearProcessNumbered#1"/>
    <dgm:cxn modelId="{C047657C-4647-4043-950A-E8F7F675767E}" type="presParOf" srcId="{869C0C7E-BD0C-4E5F-8D96-6B8EEC39B952}" destId="{9ED209A7-CD15-4C32-9372-A0384698B942}" srcOrd="4" destOrd="0" presId="urn:microsoft.com/office/officeart/2016/7/layout/BasicLinearProcessNumbered#1"/>
    <dgm:cxn modelId="{0F5F3613-D3F0-4FA7-ACBA-C61DDC0B6FCC}" type="presParOf" srcId="{9ED209A7-CD15-4C32-9372-A0384698B942}" destId="{B5DA272C-701A-4327-802B-15E4D04DF389}" srcOrd="0" destOrd="0" presId="urn:microsoft.com/office/officeart/2016/7/layout/BasicLinearProcessNumbered#1"/>
    <dgm:cxn modelId="{AB7A54D4-8E23-4583-8E98-345042A04591}" type="presParOf" srcId="{9ED209A7-CD15-4C32-9372-A0384698B942}" destId="{4104A2F1-FB99-4C42-8067-46B8EEEC9610}" srcOrd="1" destOrd="0" presId="urn:microsoft.com/office/officeart/2016/7/layout/BasicLinearProcessNumbered#1"/>
    <dgm:cxn modelId="{06C75B26-0F3E-41ED-839F-4D64199F4461}" type="presParOf" srcId="{9ED209A7-CD15-4C32-9372-A0384698B942}" destId="{2EB92C72-3528-4913-AFF6-FF0B4F338399}" srcOrd="2" destOrd="0" presId="urn:microsoft.com/office/officeart/2016/7/layout/BasicLinearProcessNumbered#1"/>
    <dgm:cxn modelId="{AAB9864E-92C0-4EA3-9F0E-6EB52D100EBE}" type="presParOf" srcId="{9ED209A7-CD15-4C32-9372-A0384698B942}" destId="{74E21D92-0946-4075-ABB7-F58F125D081F}" srcOrd="3" destOrd="0" presId="urn:microsoft.com/office/officeart/2016/7/layout/BasicLinearProcessNumbered#1"/>
    <dgm:cxn modelId="{13ED127B-27D7-4A94-8FC0-60DF0BA87D27}" type="presParOf" srcId="{869C0C7E-BD0C-4E5F-8D96-6B8EEC39B952}" destId="{E7F9CACB-FE98-4F37-853A-1B05B4BF4385}" srcOrd="5" destOrd="0" presId="urn:microsoft.com/office/officeart/2016/7/layout/BasicLinearProcessNumbered#1"/>
    <dgm:cxn modelId="{4B61CEE5-C2BB-4897-9CE0-A1A15D162F44}" type="presParOf" srcId="{869C0C7E-BD0C-4E5F-8D96-6B8EEC39B952}" destId="{313C51D3-DB7E-4530-8AFA-F0AE0E26CE2D}" srcOrd="6" destOrd="0" presId="urn:microsoft.com/office/officeart/2016/7/layout/BasicLinearProcessNumbered#1"/>
    <dgm:cxn modelId="{9B85DE27-B7E4-402F-BE27-E3C3985E9A79}" type="presParOf" srcId="{313C51D3-DB7E-4530-8AFA-F0AE0E26CE2D}" destId="{549A837B-0FA3-4970-A9F9-3BD236350D3D}" srcOrd="0" destOrd="0" presId="urn:microsoft.com/office/officeart/2016/7/layout/BasicLinearProcessNumbered#1"/>
    <dgm:cxn modelId="{9D5D9389-D124-429A-8F96-49696F6F4EF9}" type="presParOf" srcId="{313C51D3-DB7E-4530-8AFA-F0AE0E26CE2D}" destId="{AC6B335A-D8B4-46D8-93DE-B9EF1773F6AC}" srcOrd="1" destOrd="0" presId="urn:microsoft.com/office/officeart/2016/7/layout/BasicLinearProcessNumbered#1"/>
    <dgm:cxn modelId="{AEF2A504-6850-4ED8-81A9-8B6F7FF43DCD}" type="presParOf" srcId="{313C51D3-DB7E-4530-8AFA-F0AE0E26CE2D}" destId="{7B3E0A16-DB85-46CA-87D6-4D39F6DBFC52}" srcOrd="2" destOrd="0" presId="urn:microsoft.com/office/officeart/2016/7/layout/BasicLinearProcessNumbered#1"/>
    <dgm:cxn modelId="{25F27692-3F46-46F7-BF34-29BD99560D08}" type="presParOf" srcId="{313C51D3-DB7E-4530-8AFA-F0AE0E26CE2D}" destId="{B80B8360-3897-45DE-BD0A-F9CCC9BAC34F}" srcOrd="3" destOrd="0" presId="urn:microsoft.com/office/officeart/2016/7/layout/BasicLinearProcessNumbered#1"/>
    <dgm:cxn modelId="{4796AC81-FE2B-441F-A0B6-C344625F6E96}" type="presParOf" srcId="{869C0C7E-BD0C-4E5F-8D96-6B8EEC39B952}" destId="{4BE79C5F-B252-4C81-B7E8-356A6349584C}" srcOrd="7" destOrd="0" presId="urn:microsoft.com/office/officeart/2016/7/layout/BasicLinearProcessNumbered#1"/>
    <dgm:cxn modelId="{F640017D-6D0A-4410-A66B-828F2066B1C3}" type="presParOf" srcId="{869C0C7E-BD0C-4E5F-8D96-6B8EEC39B952}" destId="{11D9C427-A430-492A-BD3C-E4D081DA46F5}" srcOrd="8" destOrd="0" presId="urn:microsoft.com/office/officeart/2016/7/layout/BasicLinearProcessNumbered#1"/>
    <dgm:cxn modelId="{3F5AE0F2-FA72-4C37-BCFA-A61C660A8759}" type="presParOf" srcId="{11D9C427-A430-492A-BD3C-E4D081DA46F5}" destId="{4795DD00-81CA-4D89-AAC9-9CB098B4E837}" srcOrd="0" destOrd="0" presId="urn:microsoft.com/office/officeart/2016/7/layout/BasicLinearProcessNumbered#1"/>
    <dgm:cxn modelId="{D1D3C516-0A96-4C35-8949-341CF221BBD1}" type="presParOf" srcId="{11D9C427-A430-492A-BD3C-E4D081DA46F5}" destId="{06772805-3643-43C2-9C80-F43268C57C20}" srcOrd="1" destOrd="0" presId="urn:microsoft.com/office/officeart/2016/7/layout/BasicLinearProcessNumbered#1"/>
    <dgm:cxn modelId="{A39F6DBC-EC8C-42B3-9D5B-962E5C23F626}" type="presParOf" srcId="{11D9C427-A430-492A-BD3C-E4D081DA46F5}" destId="{77F59A8B-7684-4E29-B44F-B0F96367FE70}" srcOrd="2" destOrd="0" presId="urn:microsoft.com/office/officeart/2016/7/layout/BasicLinearProcessNumbered#1"/>
    <dgm:cxn modelId="{37B3E4C3-947D-462B-A3DF-A33AAEB8FA1C}" type="presParOf" srcId="{11D9C427-A430-492A-BD3C-E4D081DA46F5}" destId="{80C8596E-ABE7-41A1-8A35-72244067CF90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7143" y="1034150"/>
          <a:ext cx="2135187" cy="128111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Strategic Plan Priority</a:t>
          </a:r>
        </a:p>
      </dsp:txBody>
      <dsp:txXfrm>
        <a:off x="44665" y="1071672"/>
        <a:ext cx="2060143" cy="1206068"/>
      </dsp:txXfrm>
    </dsp:sp>
    <dsp:sp modelId="{D61C3C11-0882-4EAF-ABF8-532F091DF920}">
      <dsp:nvSpPr>
        <dsp:cNvPr id="0" name=""/>
        <dsp:cNvSpPr/>
      </dsp:nvSpPr>
      <dsp:spPr>
        <a:xfrm>
          <a:off x="2355850" y="140994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355850" y="1515848"/>
        <a:ext cx="316861" cy="317716"/>
      </dsp:txXfrm>
    </dsp:sp>
    <dsp:sp modelId="{810413E1-B41A-4A73-99A1-F0B366F6CDE2}">
      <dsp:nvSpPr>
        <dsp:cNvPr id="0" name=""/>
        <dsp:cNvSpPr/>
      </dsp:nvSpPr>
      <dsp:spPr>
        <a:xfrm>
          <a:off x="2996406" y="1034150"/>
          <a:ext cx="2135187" cy="128111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CIP SMART GOAL</a:t>
          </a:r>
        </a:p>
      </dsp:txBody>
      <dsp:txXfrm>
        <a:off x="3033928" y="1071672"/>
        <a:ext cx="2060143" cy="1206068"/>
      </dsp:txXfrm>
    </dsp:sp>
    <dsp:sp modelId="{EB37E565-04CD-4728-8780-80F51E812A81}">
      <dsp:nvSpPr>
        <dsp:cNvPr id="0" name=""/>
        <dsp:cNvSpPr/>
      </dsp:nvSpPr>
      <dsp:spPr>
        <a:xfrm>
          <a:off x="5345112" y="140994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345112" y="1515848"/>
        <a:ext cx="316861" cy="317716"/>
      </dsp:txXfrm>
    </dsp:sp>
    <dsp:sp modelId="{E9CF8C3A-61B4-4C28-BC4D-7FA17CF858A9}">
      <dsp:nvSpPr>
        <dsp:cNvPr id="0" name=""/>
        <dsp:cNvSpPr/>
      </dsp:nvSpPr>
      <dsp:spPr>
        <a:xfrm>
          <a:off x="5985668" y="1034150"/>
          <a:ext cx="2135187" cy="128111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KEY INDICATOR</a:t>
          </a:r>
        </a:p>
      </dsp:txBody>
      <dsp:txXfrm>
        <a:off x="6023190" y="1071672"/>
        <a:ext cx="2060143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7143" y="1034150"/>
          <a:ext cx="2135187" cy="128111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Strategic Plan Priority</a:t>
          </a:r>
        </a:p>
      </dsp:txBody>
      <dsp:txXfrm>
        <a:off x="44665" y="1071672"/>
        <a:ext cx="2060143" cy="1206068"/>
      </dsp:txXfrm>
    </dsp:sp>
    <dsp:sp modelId="{D61C3C11-0882-4EAF-ABF8-532F091DF920}">
      <dsp:nvSpPr>
        <dsp:cNvPr id="0" name=""/>
        <dsp:cNvSpPr/>
      </dsp:nvSpPr>
      <dsp:spPr>
        <a:xfrm>
          <a:off x="2355850" y="140994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355850" y="1515848"/>
        <a:ext cx="316861" cy="317716"/>
      </dsp:txXfrm>
    </dsp:sp>
    <dsp:sp modelId="{810413E1-B41A-4A73-99A1-F0B366F6CDE2}">
      <dsp:nvSpPr>
        <dsp:cNvPr id="0" name=""/>
        <dsp:cNvSpPr/>
      </dsp:nvSpPr>
      <dsp:spPr>
        <a:xfrm>
          <a:off x="2996406" y="1034150"/>
          <a:ext cx="2135187" cy="128111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CIP SMART GOAL</a:t>
          </a:r>
        </a:p>
      </dsp:txBody>
      <dsp:txXfrm>
        <a:off x="3033928" y="1071672"/>
        <a:ext cx="2060143" cy="1206068"/>
      </dsp:txXfrm>
    </dsp:sp>
    <dsp:sp modelId="{EB37E565-04CD-4728-8780-80F51E812A81}">
      <dsp:nvSpPr>
        <dsp:cNvPr id="0" name=""/>
        <dsp:cNvSpPr/>
      </dsp:nvSpPr>
      <dsp:spPr>
        <a:xfrm>
          <a:off x="5345112" y="140994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345112" y="1515848"/>
        <a:ext cx="316861" cy="317716"/>
      </dsp:txXfrm>
    </dsp:sp>
    <dsp:sp modelId="{E9CF8C3A-61B4-4C28-BC4D-7FA17CF858A9}">
      <dsp:nvSpPr>
        <dsp:cNvPr id="0" name=""/>
        <dsp:cNvSpPr/>
      </dsp:nvSpPr>
      <dsp:spPr>
        <a:xfrm>
          <a:off x="5985668" y="1034150"/>
          <a:ext cx="2135187" cy="128111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KEY INDICATOR</a:t>
          </a:r>
        </a:p>
      </dsp:txBody>
      <dsp:txXfrm>
        <a:off x="6023190" y="1071672"/>
        <a:ext cx="2060143" cy="1206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7143" y="726683"/>
          <a:ext cx="2135187" cy="128111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Strategic Plan Priority</a:t>
          </a:r>
        </a:p>
      </dsp:txBody>
      <dsp:txXfrm>
        <a:off x="44665" y="764205"/>
        <a:ext cx="2060143" cy="1206068"/>
      </dsp:txXfrm>
    </dsp:sp>
    <dsp:sp modelId="{D61C3C11-0882-4EAF-ABF8-532F091DF920}">
      <dsp:nvSpPr>
        <dsp:cNvPr id="0" name=""/>
        <dsp:cNvSpPr/>
      </dsp:nvSpPr>
      <dsp:spPr>
        <a:xfrm>
          <a:off x="2355850" y="11024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355850" y="1208381"/>
        <a:ext cx="316861" cy="317716"/>
      </dsp:txXfrm>
    </dsp:sp>
    <dsp:sp modelId="{810413E1-B41A-4A73-99A1-F0B366F6CDE2}">
      <dsp:nvSpPr>
        <dsp:cNvPr id="0" name=""/>
        <dsp:cNvSpPr/>
      </dsp:nvSpPr>
      <dsp:spPr>
        <a:xfrm>
          <a:off x="2996406" y="726683"/>
          <a:ext cx="2135187" cy="128111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CIP SMART GOAL</a:t>
          </a:r>
        </a:p>
      </dsp:txBody>
      <dsp:txXfrm>
        <a:off x="3033928" y="764205"/>
        <a:ext cx="2060143" cy="1206068"/>
      </dsp:txXfrm>
    </dsp:sp>
    <dsp:sp modelId="{EB37E565-04CD-4728-8780-80F51E812A81}">
      <dsp:nvSpPr>
        <dsp:cNvPr id="0" name=""/>
        <dsp:cNvSpPr/>
      </dsp:nvSpPr>
      <dsp:spPr>
        <a:xfrm>
          <a:off x="5345112" y="11024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345112" y="1208381"/>
        <a:ext cx="316861" cy="317716"/>
      </dsp:txXfrm>
    </dsp:sp>
    <dsp:sp modelId="{E9CF8C3A-61B4-4C28-BC4D-7FA17CF858A9}">
      <dsp:nvSpPr>
        <dsp:cNvPr id="0" name=""/>
        <dsp:cNvSpPr/>
      </dsp:nvSpPr>
      <dsp:spPr>
        <a:xfrm>
          <a:off x="5985668" y="726683"/>
          <a:ext cx="2135187" cy="128111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KEY INDICATOR</a:t>
          </a:r>
        </a:p>
      </dsp:txBody>
      <dsp:txXfrm>
        <a:off x="6023190" y="764205"/>
        <a:ext cx="2060143" cy="1206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6CBD6-4A99-4E4A-A270-A70AEFBAAF7E}">
      <dsp:nvSpPr>
        <dsp:cNvPr id="0" name=""/>
        <dsp:cNvSpPr/>
      </dsp:nvSpPr>
      <dsp:spPr>
        <a:xfrm>
          <a:off x="3484" y="517200"/>
          <a:ext cx="1886775" cy="2641486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/>
            <a:t>Fall 2021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u="none" kern="1200"/>
            <a:t>GO Team Developed 2021-2025 Strategic Plan</a:t>
          </a:r>
          <a:endParaRPr lang="en-US" sz="1100" kern="1200"/>
        </a:p>
      </dsp:txBody>
      <dsp:txXfrm>
        <a:off x="3484" y="1520965"/>
        <a:ext cx="1886775" cy="1584891"/>
      </dsp:txXfrm>
    </dsp:sp>
    <dsp:sp modelId="{9C3A7F13-9585-42DF-AD32-B56F82B123C8}">
      <dsp:nvSpPr>
        <dsp:cNvPr id="0" name=""/>
        <dsp:cNvSpPr/>
      </dsp:nvSpPr>
      <dsp:spPr>
        <a:xfrm>
          <a:off x="550649" y="781349"/>
          <a:ext cx="792445" cy="792445"/>
        </a:xfrm>
        <a:prstGeom prst="ellipse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1</a:t>
          </a:r>
        </a:p>
      </dsp:txBody>
      <dsp:txXfrm>
        <a:off x="666700" y="897400"/>
        <a:ext cx="560343" cy="560343"/>
      </dsp:txXfrm>
    </dsp:sp>
    <dsp:sp modelId="{923B2301-552B-45D2-9EF0-53A10AA17FC6}">
      <dsp:nvSpPr>
        <dsp:cNvPr id="0" name=""/>
        <dsp:cNvSpPr/>
      </dsp:nvSpPr>
      <dsp:spPr>
        <a:xfrm>
          <a:off x="3484" y="3158615"/>
          <a:ext cx="188677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7283A-0FC3-4AF1-AA94-0270DC0B1C33}">
      <dsp:nvSpPr>
        <dsp:cNvPr id="0" name=""/>
        <dsp:cNvSpPr/>
      </dsp:nvSpPr>
      <dsp:spPr>
        <a:xfrm>
          <a:off x="2078938" y="517200"/>
          <a:ext cx="1886775" cy="2641486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/>
            <a:t>Summer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School Leadership completed Needs Assessment and defined overarching needs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078938" y="1520965"/>
        <a:ext cx="1886775" cy="1584891"/>
      </dsp:txXfrm>
    </dsp:sp>
    <dsp:sp modelId="{C08FC467-91FE-48BD-B243-273925C2B75A}">
      <dsp:nvSpPr>
        <dsp:cNvPr id="0" name=""/>
        <dsp:cNvSpPr/>
      </dsp:nvSpPr>
      <dsp:spPr>
        <a:xfrm>
          <a:off x="2626103" y="781349"/>
          <a:ext cx="792445" cy="792445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</a:t>
          </a:r>
        </a:p>
      </dsp:txBody>
      <dsp:txXfrm>
        <a:off x="2742154" y="897400"/>
        <a:ext cx="560343" cy="560343"/>
      </dsp:txXfrm>
    </dsp:sp>
    <dsp:sp modelId="{DE393E47-CBB6-4D77-A342-C9AFD9FC8CB6}">
      <dsp:nvSpPr>
        <dsp:cNvPr id="0" name=""/>
        <dsp:cNvSpPr/>
      </dsp:nvSpPr>
      <dsp:spPr>
        <a:xfrm>
          <a:off x="2078938" y="3158615"/>
          <a:ext cx="188677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A272C-701A-4327-802B-15E4D04DF389}">
      <dsp:nvSpPr>
        <dsp:cNvPr id="0" name=""/>
        <dsp:cNvSpPr/>
      </dsp:nvSpPr>
      <dsp:spPr>
        <a:xfrm>
          <a:off x="4154392" y="517200"/>
          <a:ext cx="1886775" cy="2641486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/>
            <a:t>August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/>
            <a:t>School Leadership completed Continuous Improvement Plan</a:t>
          </a:r>
        </a:p>
      </dsp:txBody>
      <dsp:txXfrm>
        <a:off x="4154392" y="1520965"/>
        <a:ext cx="1886775" cy="1584891"/>
      </dsp:txXfrm>
    </dsp:sp>
    <dsp:sp modelId="{4104A2F1-FB99-4C42-8067-46B8EEEC9610}">
      <dsp:nvSpPr>
        <dsp:cNvPr id="0" name=""/>
        <dsp:cNvSpPr/>
      </dsp:nvSpPr>
      <dsp:spPr>
        <a:xfrm>
          <a:off x="4701557" y="781349"/>
          <a:ext cx="792445" cy="792445"/>
        </a:xfrm>
        <a:prstGeom prst="ellipse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3</a:t>
          </a:r>
        </a:p>
      </dsp:txBody>
      <dsp:txXfrm>
        <a:off x="4817608" y="897400"/>
        <a:ext cx="560343" cy="560343"/>
      </dsp:txXfrm>
    </dsp:sp>
    <dsp:sp modelId="{2EB92C72-3528-4913-AFF6-FF0B4F338399}">
      <dsp:nvSpPr>
        <dsp:cNvPr id="0" name=""/>
        <dsp:cNvSpPr/>
      </dsp:nvSpPr>
      <dsp:spPr>
        <a:xfrm>
          <a:off x="4154392" y="3158615"/>
          <a:ext cx="1886775" cy="7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A837B-0FA3-4970-A9F9-3BD236350D3D}">
      <dsp:nvSpPr>
        <dsp:cNvPr id="0" name=""/>
        <dsp:cNvSpPr/>
      </dsp:nvSpPr>
      <dsp:spPr>
        <a:xfrm>
          <a:off x="6212751" y="526340"/>
          <a:ext cx="1886775" cy="2641486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/>
            <a:t>Sept. – Dec. </a:t>
          </a:r>
          <a:endParaRPr lang="en-US" sz="1100" b="0" u="none" kern="1200"/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>
              <a:latin typeface="Tw Cen MT"/>
            </a:rPr>
            <a:t>GO Team reviews progress on current strategic plan.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u="none" kern="1200">
            <a:latin typeface="Tw Cen MT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none" kern="1200">
              <a:latin typeface="Tw Cen MT"/>
            </a:rPr>
            <a:t>GO Team develops 2025-2030 School Strategic Plan </a:t>
          </a:r>
          <a:endParaRPr lang="en-US" sz="1100" b="1" kern="1200"/>
        </a:p>
      </dsp:txBody>
      <dsp:txXfrm>
        <a:off x="6212751" y="1530105"/>
        <a:ext cx="1886775" cy="1584891"/>
      </dsp:txXfrm>
    </dsp:sp>
    <dsp:sp modelId="{AC6B335A-D8B4-46D8-93DE-B9EF1773F6AC}">
      <dsp:nvSpPr>
        <dsp:cNvPr id="0" name=""/>
        <dsp:cNvSpPr/>
      </dsp:nvSpPr>
      <dsp:spPr>
        <a:xfrm>
          <a:off x="6777010" y="781349"/>
          <a:ext cx="792445" cy="792445"/>
        </a:xfrm>
        <a:prstGeom prst="ellipse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4</a:t>
          </a:r>
        </a:p>
      </dsp:txBody>
      <dsp:txXfrm>
        <a:off x="6893061" y="897400"/>
        <a:ext cx="560343" cy="560343"/>
      </dsp:txXfrm>
    </dsp:sp>
    <dsp:sp modelId="{7B3E0A16-DB85-46CA-87D6-4D39F6DBFC52}">
      <dsp:nvSpPr>
        <dsp:cNvPr id="0" name=""/>
        <dsp:cNvSpPr/>
      </dsp:nvSpPr>
      <dsp:spPr>
        <a:xfrm>
          <a:off x="6229845" y="3158615"/>
          <a:ext cx="1886775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5DD00-81CA-4D89-AAC9-9CB098B4E837}">
      <dsp:nvSpPr>
        <dsp:cNvPr id="0" name=""/>
        <dsp:cNvSpPr/>
      </dsp:nvSpPr>
      <dsp:spPr>
        <a:xfrm>
          <a:off x="8305299" y="517200"/>
          <a:ext cx="1886775" cy="2641486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/>
            <a:t>Before Winter Break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GO Team </a:t>
          </a:r>
          <a:r>
            <a:rPr lang="en-US" sz="1100" kern="1200"/>
            <a:t>will take action (vote) on the rank of the strategic plan priorities for </a:t>
          </a:r>
          <a:r>
            <a:rPr lang="en-US" sz="1100" kern="1200">
              <a:latin typeface="Tw Cen MT"/>
            </a:rPr>
            <a:t>SY26-27</a:t>
          </a:r>
          <a:r>
            <a:rPr lang="en-US" sz="1100" kern="1200"/>
            <a:t> in preparation for budget discussions.</a:t>
          </a:r>
        </a:p>
      </dsp:txBody>
      <dsp:txXfrm>
        <a:off x="8305299" y="1520965"/>
        <a:ext cx="1886775" cy="1584891"/>
      </dsp:txXfrm>
    </dsp:sp>
    <dsp:sp modelId="{06772805-3643-43C2-9C80-F43268C57C20}">
      <dsp:nvSpPr>
        <dsp:cNvPr id="0" name=""/>
        <dsp:cNvSpPr/>
      </dsp:nvSpPr>
      <dsp:spPr>
        <a:xfrm>
          <a:off x="8852464" y="781349"/>
          <a:ext cx="792445" cy="792445"/>
        </a:xfrm>
        <a:prstGeom prst="ellipse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5</a:t>
          </a:r>
        </a:p>
      </dsp:txBody>
      <dsp:txXfrm>
        <a:off x="8968515" y="897400"/>
        <a:ext cx="560343" cy="560343"/>
      </dsp:txXfrm>
    </dsp:sp>
    <dsp:sp modelId="{77F59A8B-7684-4E29-B44F-B0F96367FE70}">
      <dsp:nvSpPr>
        <dsp:cNvPr id="0" name=""/>
        <dsp:cNvSpPr/>
      </dsp:nvSpPr>
      <dsp:spPr>
        <a:xfrm>
          <a:off x="8305299" y="3158615"/>
          <a:ext cx="1886775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AB8E97A3-458B-4459-8849-EF3A8D885423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95F9FFCB-1BFC-4B36-BE44-D6A1469F21C3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A69863A3-5EBF-4CAE-AA51-83CA76DE20BB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8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2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05777-22C7-B190-BC76-20D1A8A1C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4DE7D1-8282-1623-4D9B-4ADE80063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71A6D3-83C1-DB9E-A8DB-39F6BDEC9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12152-C321-D56F-1C91-29F86847B9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AD6E2-5CF6-4D83-A048-1577DD4C32B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818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F7378-762C-91EF-075F-5AADC9CFC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FCDC1B-F8D5-2691-3A09-4EB6E8985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DDAF81-3C63-7AA2-59A0-45646B295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/>
              <a:t>Principals: Based on your15-Day count, please give your GO Team an overview of your projected vs. 8/22 enrolled numbers as well as information on your FY26 budget adjustment. </a:t>
            </a:r>
          </a:p>
          <a:p>
            <a:endParaRPr lang="en-US" sz="14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A8975-83DF-150B-101F-6A3FD8931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AD6E2-5CF6-4D83-A048-1577DD4C32B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462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FDDBA-72FA-0FA0-957A-01852BF1A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1DA3F2-2CEB-501E-B0B6-707A99F453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B7325F-2ED1-E9A8-1BBC-F86BDF47F7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Review the previously discussed plan for the FY26 Leveling Reserve as discussed by the GO Team in your Feb. 2025 Budget Feedback meeting and March 2025 Approval meeting.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13B91-1235-3382-3766-F9A7C5C15A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9C57-55D7-40A4-A101-E74FAC7A09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652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94ECA-11AD-15CE-79E9-2DF3E5432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95332C-1121-B38E-4EBA-A36939DBA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6363" y="109538"/>
            <a:ext cx="4643437" cy="26114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14DEAA-2D6C-EBD6-C96A-2832E8726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/>
          </a:p>
          <a:p>
            <a:r>
              <a:rPr lang="en-US" sz="1400"/>
              <a:t>Next on our agenda, we’d like to welcome our representative to the Long-Range Comprehensive Facilities Master Plan Taskforce. As many of you know, this taskforce plays a key role in shaping the future of our district’s facilities — ensuring they are aligned with projected enrollment, instructional needs, safety standards, and long-term community use."</a:t>
            </a:r>
          </a:p>
          <a:p>
            <a:endParaRPr lang="en-US" sz="1400"/>
          </a:p>
          <a:p>
            <a:r>
              <a:rPr lang="en-US" sz="1400"/>
              <a:t>Over the summer, the taskforce has been hard at work reviewing data, exploring options, and engaging in important planning conversations. </a:t>
            </a:r>
            <a:r>
              <a:rPr lang="en-US" sz="1400">
                <a:solidFill>
                  <a:srgbClr val="0070C0"/>
                </a:solidFill>
              </a:rPr>
              <a:t>[Name of Representative]</a:t>
            </a:r>
            <a:r>
              <a:rPr lang="en-US" sz="1400"/>
              <a:t> will share an update on what’s been done so far, any key decisions or recommendations that have been made, and what’s ahead — including opportunities for the public to provide input.</a:t>
            </a:r>
          </a:p>
          <a:p>
            <a:endParaRPr lang="en-US" sz="1400"/>
          </a:p>
          <a:p>
            <a:r>
              <a:rPr lang="en-US" sz="1400" i="1">
                <a:solidFill>
                  <a:srgbClr val="0070C0"/>
                </a:solidFill>
              </a:rPr>
              <a:t>[Allow the FMP representative to provide an update and answers questions.  After this is concluded:]</a:t>
            </a:r>
            <a:endParaRPr lang="en-US" sz="1400">
              <a:solidFill>
                <a:srgbClr val="0070C0"/>
              </a:solidFill>
            </a:endParaRPr>
          </a:p>
          <a:p>
            <a:endParaRPr lang="en-US" sz="1400"/>
          </a:p>
          <a:p>
            <a:r>
              <a:rPr lang="en-US" sz="1400"/>
              <a:t>Thank you </a:t>
            </a:r>
            <a:r>
              <a:rPr lang="en-US" sz="1400">
                <a:solidFill>
                  <a:srgbClr val="0070C0"/>
                </a:solidFill>
              </a:rPr>
              <a:t>[Name of Representative]</a:t>
            </a:r>
            <a:r>
              <a:rPr lang="en-US" sz="1400"/>
              <a:t>.</a:t>
            </a:r>
          </a:p>
          <a:p>
            <a:endParaRPr lang="en-US" sz="1400"/>
          </a:p>
          <a:p>
            <a:r>
              <a:rPr lang="en-US" sz="1400"/>
              <a:t>A report will be presented to the Board at its August 11 meeting, and the options will become public the week of August 18. </a:t>
            </a:r>
          </a:p>
          <a:p>
            <a:endParaRPr lang="en-US" sz="1400"/>
          </a:p>
          <a:p>
            <a:r>
              <a:rPr lang="en-US" sz="1400"/>
              <a:t>There are several upcoming public meetings where you can learn more and share your thoughts. The next public  meetings are scheduled for: August 25, October 20, and November 10</a:t>
            </a:r>
          </a:p>
          <a:p>
            <a:endParaRPr lang="en-US" sz="1400"/>
          </a:p>
          <a:p>
            <a:r>
              <a:rPr lang="en-US" sz="1400"/>
              <a:t>On each date, there will be a virtual meeting at noon and an in-person meeting at the Central Office at 6PM.</a:t>
            </a:r>
          </a:p>
          <a:p>
            <a:r>
              <a:rPr lang="en-US" sz="1400"/>
              <a:t>   </a:t>
            </a:r>
          </a:p>
          <a:p>
            <a:r>
              <a:rPr lang="en-US" sz="1400"/>
              <a:t>I strongly encourage you all to attend these meetings. This is a critical time for public input, and your voice is essential.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EC48C-FFF5-FA82-95AA-1BAC56710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AD6E2-5CF6-4D83-A048-1577DD4C32B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27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C30DA-BA06-5FE6-D79D-D6E662A35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F23E9A-3155-FAFB-CB43-8B2BCE5039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6363" y="109538"/>
            <a:ext cx="4643437" cy="26114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786B24-469F-A596-05AF-2ACAD6649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  <a:p>
            <a:r>
              <a:rPr lang="en-US" sz="1400"/>
              <a:t>Before we move on, I want to highlight an important upcoming event: the </a:t>
            </a:r>
            <a:r>
              <a:rPr lang="en-US" sz="1400" b="1"/>
              <a:t>G3 Summit</a:t>
            </a:r>
            <a:r>
              <a:rPr lang="en-US" sz="1400"/>
              <a:t> on </a:t>
            </a:r>
            <a:r>
              <a:rPr lang="en-US" sz="1400" b="1"/>
              <a:t>Saturday, September 27 </a:t>
            </a:r>
            <a:r>
              <a:rPr lang="en-US" sz="1400" b="0"/>
              <a:t>at the Atlanta College and Career Academy.</a:t>
            </a:r>
          </a:p>
          <a:p>
            <a:endParaRPr lang="en-US" sz="1400"/>
          </a:p>
          <a:p>
            <a:r>
              <a:rPr lang="en-US" sz="1400" b="1"/>
              <a:t>We need as many GO Team members as possible to attend</a:t>
            </a:r>
            <a:r>
              <a:rPr lang="en-US" sz="1400"/>
              <a:t> — this is a critical opportunity to come together, in person, and shape the future of our schools. Strategic planning for 2025–2030 is underway, and your voices, ideas, and leadership are essential.</a:t>
            </a:r>
          </a:p>
          <a:p>
            <a:endParaRPr lang="en-US" sz="1400"/>
          </a:p>
          <a:p>
            <a:r>
              <a:rPr lang="en-US" sz="1400"/>
              <a:t>You’ll be learning about your school’s new strategic plan, best practices for stakeholder engagement, and how this work connects to </a:t>
            </a:r>
            <a:r>
              <a:rPr lang="en-US" sz="1400" b="1"/>
              <a:t>APS Forward 2040</a:t>
            </a:r>
            <a:r>
              <a:rPr lang="en-US" sz="1400"/>
              <a:t> — plus much more.</a:t>
            </a:r>
          </a:p>
          <a:p>
            <a:endParaRPr lang="en-US" sz="1400"/>
          </a:p>
          <a:p>
            <a:r>
              <a:rPr lang="en-US" sz="1400"/>
              <a:t>Please save the date and plan to attend! Come ready to collaborate, contribute, and create the future together.</a:t>
            </a:r>
          </a:p>
          <a:p>
            <a:endParaRPr lang="en-US" sz="1400"/>
          </a:p>
          <a:p>
            <a:r>
              <a:rPr lang="en-US" sz="1400"/>
              <a:t>More information will be coming soon.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465BA-6EDC-CCA2-C40C-790A6DBD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AD6E2-5CF6-4D83-A048-1577DD4C32B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0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0793F00-0293-4DD0-07A3-4F6E66E30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585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170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978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839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669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34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87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6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951" y="430571"/>
            <a:ext cx="10671048" cy="768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2" name="Picture 1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837C36C8-2FED-7E20-EEC1-CEF6E38BE9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tx2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1862" y="6442637"/>
            <a:ext cx="987552" cy="27432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954FC63E-9EF6-0E10-E1F2-3BE81BE3BE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5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A764DBBB-FAF7-2D46-F611-92F4309C7D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93D8C4E3-6A1D-96D0-1977-98558508EDA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1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/>
        </p:nvSpPr>
        <p:spPr>
          <a:xfrm>
            <a:off x="1600202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/>
        </p:nvSpPr>
        <p:spPr>
          <a:xfrm>
            <a:off x="2795589" y="0"/>
            <a:ext cx="6803143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3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6015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/>
        </p:nvGrpSpPr>
        <p:grpSpPr>
          <a:xfrm>
            <a:off x="6452305" y="3405021"/>
            <a:ext cx="5739697" cy="3467971"/>
            <a:chOff x="5009037" y="2525712"/>
            <a:chExt cx="7170193" cy="4332288"/>
          </a:xfrm>
          <a:solidFill>
            <a:schemeClr val="accent3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/>
        </p:nvGrpSpPr>
        <p:grpSpPr>
          <a:xfrm flipH="1" flipV="1">
            <a:off x="6465612" y="2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9" y="4577660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  <a:lvl2pPr marL="260604">
              <a:lnSpc>
                <a:spcPct val="150000"/>
              </a:lnSpc>
              <a:spcBef>
                <a:spcPts val="0"/>
              </a:spcBef>
              <a:defRPr sz="1500"/>
            </a:lvl2pPr>
            <a:lvl3pPr marL="514350">
              <a:lnSpc>
                <a:spcPct val="150000"/>
              </a:lnSpc>
              <a:spcBef>
                <a:spcPts val="0"/>
              </a:spcBef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639154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/>
        </p:nvSpPr>
        <p:spPr>
          <a:xfrm>
            <a:off x="0" y="3427338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/>
        </p:nvSpPr>
        <p:spPr>
          <a:xfrm>
            <a:off x="0" y="3427338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/>
        </p:nvSpPr>
        <p:spPr>
          <a:xfrm>
            <a:off x="2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/>
        </p:nvSpPr>
        <p:spPr>
          <a:xfrm>
            <a:off x="2" y="871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5322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tx1"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/>
        </p:nvSpPr>
        <p:spPr>
          <a:xfrm>
            <a:off x="7610253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/>
        </p:nvSpPr>
        <p:spPr>
          <a:xfrm>
            <a:off x="9883919" y="4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/>
        </p:nvSpPr>
        <p:spPr>
          <a:xfrm>
            <a:off x="8395731" y="4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/>
        </p:nvSpPr>
        <p:spPr>
          <a:xfrm>
            <a:off x="1390855" y="3130664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1">
              <a:alpha val="99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accent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9230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6027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/>
        </p:nvSpPr>
        <p:spPr>
          <a:xfrm>
            <a:off x="9866106" y="0"/>
            <a:ext cx="2325895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chemeClr val="accent5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6412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2475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75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1" y="4308477"/>
            <a:ext cx="3932239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75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tx1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/>
        </p:nvSpPr>
        <p:spPr>
          <a:xfrm>
            <a:off x="-9414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9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/>
        </p:nvSpPr>
        <p:spPr bwMode="auto">
          <a:xfrm flipH="1">
            <a:off x="2535251" y="4308468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/>
        </p:nvSpPr>
        <p:spPr bwMode="auto">
          <a:xfrm flipH="1">
            <a:off x="-10617" y="4308468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7619" y="6281928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6613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/>
        </p:nvSpPr>
        <p:spPr>
          <a:xfrm>
            <a:off x="68533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5533" y="6413863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9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1" y="2491686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1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6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26903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/>
        </p:nvSpPr>
        <p:spPr>
          <a:xfrm>
            <a:off x="0" y="0"/>
            <a:ext cx="2838451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/>
        </p:nvSpPr>
        <p:spPr>
          <a:xfrm>
            <a:off x="2" y="3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332" y="1423338"/>
            <a:ext cx="10671048" cy="768096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7983" y="6457406"/>
            <a:ext cx="987552" cy="274320"/>
          </a:xfrm>
        </p:spPr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5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/>
        </p:nvCxnSpPr>
        <p:spPr>
          <a:xfrm>
            <a:off x="739399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5944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E5F0C423-A6CD-468D-1F5B-BCD44C11E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1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8" y="3440506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35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35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04448" y="6559868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74373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964" y="6510528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963845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9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9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7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5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tx2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5" y="3441269"/>
            <a:ext cx="2200115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60" y="566761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04310" y="6460056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61265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/>
        </p:nvSpPr>
        <p:spPr>
          <a:xfrm>
            <a:off x="22574" y="-38183"/>
            <a:ext cx="8948739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/>
        </p:nvSpPr>
        <p:spPr>
          <a:xfrm>
            <a:off x="7538625" y="-25041"/>
            <a:ext cx="4653375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5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5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432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206561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1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8" y="3440506"/>
            <a:ext cx="1719263" cy="1724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1266" y="6514003"/>
            <a:ext cx="987552" cy="274320"/>
          </a:xfrm>
        </p:spPr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830656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70586" y="6379029"/>
            <a:ext cx="987552" cy="274320"/>
          </a:xfr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44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62785" y="6239691"/>
            <a:ext cx="987552" cy="274320"/>
          </a:xfr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71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0586" y="6396446"/>
            <a:ext cx="987552" cy="274320"/>
          </a:xfrm>
        </p:spPr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59607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0586" y="6379029"/>
            <a:ext cx="987552" cy="274320"/>
          </a:xfr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63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00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bg2"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1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494" y="2887913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3277" y="5189639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5DBCC3DC-A4A3-B2AC-91AB-E365A7B0F4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482" y="6180836"/>
            <a:ext cx="1013615" cy="5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296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167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7850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657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5319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10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200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2358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6258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936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5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48" y="2102966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90082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1765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191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6594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932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AE20B-EBB3-094D-DB4C-C2D61D613A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205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B78DCB74-D75C-A010-7A21-F2ABB54B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5768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5998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591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027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1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chemeClr val="accent5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43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892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774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3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994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93874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362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181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469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9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tx1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3" name="Picture 2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72D3431-0710-0DBD-1DA4-C3F6AF686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5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888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219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692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41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198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71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751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781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9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1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2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08" y="373583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6174378" y="0"/>
            <a:ext cx="601762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6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4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23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2pPr>
            <a:lvl3pPr marL="914446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3pPr>
            <a:lvl4pPr marL="1371669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4pPr>
            <a:lvl5pPr marL="1828891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50"/>
            <a:ext cx="3819228" cy="365125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7258" y="648325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13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7897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1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8" y="1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706271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1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9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57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5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50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3910" y="6355442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85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1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1314994"/>
            <a:ext cx="5327367" cy="471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010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6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6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1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57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4" y="2797256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4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57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50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4870" y="63641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230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8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78" indent="-283478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56" indent="-342917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435" indent="-342917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68" indent="-342917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74" indent="-40007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60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57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50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3508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535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101580" y="0"/>
            <a:ext cx="1286054" cy="390144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6493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202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CC7482-523E-517D-19FB-B8BEA483DA41}"/>
              </a:ext>
            </a:extLst>
          </p:cNvPr>
          <p:cNvGrpSpPr/>
          <p:nvPr userDrawn="1"/>
        </p:nvGrpSpPr>
        <p:grpSpPr>
          <a:xfrm>
            <a:off x="0" y="-33402"/>
            <a:ext cx="4057322" cy="6894576"/>
            <a:chOff x="-51379" y="-27432"/>
            <a:chExt cx="5505105" cy="6894576"/>
          </a:xfrm>
        </p:grpSpPr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D2FD70DF-964A-6120-D1FA-96ED7CF45693}"/>
                </a:ext>
              </a:extLst>
            </p:cNvPr>
            <p:cNvSpPr/>
            <p:nvPr userDrawn="1"/>
          </p:nvSpPr>
          <p:spPr>
            <a:xfrm flipH="1">
              <a:off x="-51378" y="-18288"/>
              <a:ext cx="5505104" cy="6885432"/>
            </a:xfrm>
            <a:prstGeom prst="parallelogram">
              <a:avLst>
                <a:gd name="adj" fmla="val 53215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4A758D8-AE8E-89EE-5D17-B947E43E942D}"/>
                </a:ext>
              </a:extLst>
            </p:cNvPr>
            <p:cNvSpPr/>
            <p:nvPr userDrawn="1"/>
          </p:nvSpPr>
          <p:spPr>
            <a:xfrm>
              <a:off x="-51379" y="-27432"/>
              <a:ext cx="3039675" cy="688543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7C4CE2A-5CAC-59FA-F922-FDD5D0CDFAF4}"/>
                </a:ext>
              </a:extLst>
            </p:cNvPr>
            <p:cNvSpPr/>
            <p:nvPr userDrawn="1"/>
          </p:nvSpPr>
          <p:spPr>
            <a:xfrm>
              <a:off x="-51379" y="4835951"/>
              <a:ext cx="965779" cy="202204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50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45003D-B40E-EFC7-2DC2-E794867A7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" y="-8148"/>
            <a:ext cx="3728809" cy="106292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262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50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202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8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50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296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37193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8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3154166"/>
            <a:ext cx="5733773" cy="3032733"/>
          </a:xfrm>
        </p:spPr>
        <p:txBody>
          <a:bodyPr>
            <a:normAutofit/>
          </a:bodyPr>
          <a:lstStyle>
            <a:lvl1pPr marL="285764" indent="-285764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87" indent="-285764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210" indent="-285764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433" indent="-285764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656" indent="-285764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9" y="2705178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8" y="3164868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202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1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8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2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2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2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2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1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2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0996" y="637285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26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7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4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1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4824" y="6372861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10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22F8239-92F5-595B-5DD3-ACBA1C19E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2969"/>
          <a:stretch/>
        </p:blipFill>
        <p:spPr>
          <a:xfrm>
            <a:off x="3459003" y="5609996"/>
            <a:ext cx="7328137" cy="1248005"/>
          </a:xfrm>
          <a:custGeom>
            <a:avLst/>
            <a:gdLst>
              <a:gd name="connsiteX0" fmla="*/ 0 w 7328137"/>
              <a:gd name="connsiteY0" fmla="*/ 0 h 1912980"/>
              <a:gd name="connsiteX1" fmla="*/ 7328137 w 7328137"/>
              <a:gd name="connsiteY1" fmla="*/ 0 h 1912980"/>
              <a:gd name="connsiteX2" fmla="*/ 7328137 w 7328137"/>
              <a:gd name="connsiteY2" fmla="*/ 1912980 h 1912980"/>
              <a:gd name="connsiteX3" fmla="*/ 0 w 7328137"/>
              <a:gd name="connsiteY3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8137" h="1912980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9E987C-6F3E-FB11-D796-2D5F9075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8" y="0"/>
            <a:ext cx="2133966" cy="2133966"/>
            <a:chOff x="9654699" y="2229295"/>
            <a:chExt cx="2133966" cy="213396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342B09-3192-492F-3F5F-19163C83F9E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62E2B15-36A9-C2C7-6306-EEA512B646D0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52DD956C-BC83-8F97-6FF5-5A11028FE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21792"/>
            <a:ext cx="8180412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612ED1-3CD3-8532-2C92-777F6D005F1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3816" y="2948153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78" indent="-283478">
              <a:spcBef>
                <a:spcPts val="1000"/>
              </a:spcBef>
              <a:defRPr sz="1800"/>
            </a:lvl2pPr>
            <a:lvl3pPr marL="685834">
              <a:spcBef>
                <a:spcPts val="1000"/>
              </a:spcBef>
              <a:defRPr sz="1800"/>
            </a:lvl3pPr>
            <a:lvl4pPr marL="1051613">
              <a:spcBef>
                <a:spcPts val="1000"/>
              </a:spcBef>
              <a:defRPr sz="1800"/>
            </a:lvl4pPr>
            <a:lvl5pPr marL="1417391"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BCE7-3651-7CA3-1353-9B2526D267A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21716" y="2948153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78" indent="-283478">
              <a:spcBef>
                <a:spcPts val="1000"/>
              </a:spcBef>
              <a:defRPr sz="1800"/>
            </a:lvl2pPr>
            <a:lvl3pPr marL="685834">
              <a:spcBef>
                <a:spcPts val="1000"/>
              </a:spcBef>
              <a:defRPr sz="1800"/>
            </a:lvl3pPr>
            <a:lvl4pPr marL="1051613">
              <a:spcBef>
                <a:spcPts val="1000"/>
              </a:spcBef>
              <a:defRPr sz="1800"/>
            </a:lvl4pPr>
            <a:lvl5pPr marL="1417391"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15539" y="6461217"/>
            <a:ext cx="2743200" cy="365125"/>
          </a:xfrm>
        </p:spPr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90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9EF52E1-6F3C-5D9B-32DC-A156BDDE2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47" b="86709"/>
          <a:stretch/>
        </p:blipFill>
        <p:spPr>
          <a:xfrm>
            <a:off x="-1" y="5946506"/>
            <a:ext cx="5304866" cy="911495"/>
          </a:xfrm>
          <a:custGeom>
            <a:avLst/>
            <a:gdLst>
              <a:gd name="connsiteX0" fmla="*/ 0 w 5304866"/>
              <a:gd name="connsiteY0" fmla="*/ 0 h 1912980"/>
              <a:gd name="connsiteX1" fmla="*/ 5304866 w 5304866"/>
              <a:gd name="connsiteY1" fmla="*/ 0 h 1912980"/>
              <a:gd name="connsiteX2" fmla="*/ 5304866 w 5304866"/>
              <a:gd name="connsiteY2" fmla="*/ 1912980 h 1912980"/>
              <a:gd name="connsiteX3" fmla="*/ 5304865 w 5304866"/>
              <a:gd name="connsiteY3" fmla="*/ 1912980 h 1912980"/>
              <a:gd name="connsiteX4" fmla="*/ 0 w 5304866"/>
              <a:gd name="connsiteY4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866" h="1912980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510996E-0672-63AB-DCBF-25B251B2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7681" y="0"/>
            <a:ext cx="1694321" cy="2692400"/>
          </a:xfrm>
          <a:custGeom>
            <a:avLst/>
            <a:gdLst>
              <a:gd name="connsiteX0" fmla="*/ 1346200 w 1694321"/>
              <a:gd name="connsiteY0" fmla="*/ 0 h 2692400"/>
              <a:gd name="connsiteX1" fmla="*/ 1617506 w 1694321"/>
              <a:gd name="connsiteY1" fmla="*/ 27350 h 2692400"/>
              <a:gd name="connsiteX2" fmla="*/ 1694321 w 1694321"/>
              <a:gd name="connsiteY2" fmla="*/ 47101 h 2692400"/>
              <a:gd name="connsiteX3" fmla="*/ 1694321 w 1694321"/>
              <a:gd name="connsiteY3" fmla="*/ 528114 h 2692400"/>
              <a:gd name="connsiteX4" fmla="*/ 1692265 w 1694321"/>
              <a:gd name="connsiteY4" fmla="*/ 526998 h 2692400"/>
              <a:gd name="connsiteX5" fmla="*/ 1346199 w 1694321"/>
              <a:gd name="connsiteY5" fmla="*/ 457130 h 2692400"/>
              <a:gd name="connsiteX6" fmla="*/ 457130 w 1694321"/>
              <a:gd name="connsiteY6" fmla="*/ 1346199 h 2692400"/>
              <a:gd name="connsiteX7" fmla="*/ 1346199 w 1694321"/>
              <a:gd name="connsiteY7" fmla="*/ 2235268 h 2692400"/>
              <a:gd name="connsiteX8" fmla="*/ 1692265 w 1694321"/>
              <a:gd name="connsiteY8" fmla="*/ 2165401 h 2692400"/>
              <a:gd name="connsiteX9" fmla="*/ 1694321 w 1694321"/>
              <a:gd name="connsiteY9" fmla="*/ 2164285 h 2692400"/>
              <a:gd name="connsiteX10" fmla="*/ 1694321 w 1694321"/>
              <a:gd name="connsiteY10" fmla="*/ 2645299 h 2692400"/>
              <a:gd name="connsiteX11" fmla="*/ 1617506 w 1694321"/>
              <a:gd name="connsiteY11" fmla="*/ 2665050 h 2692400"/>
              <a:gd name="connsiteX12" fmla="*/ 1346200 w 1694321"/>
              <a:gd name="connsiteY12" fmla="*/ 2692400 h 2692400"/>
              <a:gd name="connsiteX13" fmla="*/ 0 w 1694321"/>
              <a:gd name="connsiteY13" fmla="*/ 1346200 h 2692400"/>
              <a:gd name="connsiteX14" fmla="*/ 1346200 w 1694321"/>
              <a:gd name="connsiteY14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4321" h="2692400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E2B4D4-87FA-ACC4-A0FD-E98B07CE985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5" y="3067050"/>
            <a:ext cx="6400800" cy="3048000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501">
              <a:defRPr sz="1800"/>
            </a:lvl2pPr>
            <a:lvl3pPr marL="685834">
              <a:defRPr sz="1800"/>
            </a:lvl3pPr>
            <a:lvl4pPr marL="1051613">
              <a:defRPr sz="1800"/>
            </a:lvl4pPr>
            <a:lvl5pPr marL="1417391"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8F85D-7A7F-3D36-8C6A-6589D66D2AF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61301" y="3067050"/>
            <a:ext cx="3519515" cy="3048000"/>
          </a:xfrm>
        </p:spPr>
        <p:txBody>
          <a:bodyPr lIns="0" tIns="0" rIns="0" bIns="0"/>
          <a:lstStyle>
            <a:lvl1pPr marL="342917" indent="-342917">
              <a:buFont typeface="+mj-lt"/>
              <a:buAutoNum type="arabicPeriod"/>
              <a:defRPr sz="1800"/>
            </a:lvl1pPr>
            <a:lvl2pPr marL="525806" indent="-342917">
              <a:buFont typeface="+mj-lt"/>
              <a:buAutoNum type="alphaLcPeriod"/>
              <a:defRPr sz="1800"/>
            </a:lvl2pPr>
            <a:lvl3pPr marL="800140" indent="-342917">
              <a:buFont typeface="+mj-lt"/>
              <a:buAutoNum type="arabicParenR"/>
              <a:defRPr sz="1800"/>
            </a:lvl3pPr>
            <a:lvl4pPr marL="1165918" indent="-342917">
              <a:buFont typeface="+mj-lt"/>
              <a:buAutoNum type="alphaLcPeriod"/>
              <a:defRPr sz="1800"/>
            </a:lvl4pPr>
            <a:lvl5pPr marL="1531697" indent="-342917">
              <a:buFont typeface="+mj-lt"/>
              <a:buAutoNum type="romanLcPeriod"/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05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67254"/>
          <a:stretch>
            <a:fillRect/>
          </a:stretch>
        </p:blipFill>
        <p:spPr>
          <a:xfrm>
            <a:off x="0" y="4612249"/>
            <a:ext cx="3769950" cy="2245753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E0C7AAD-1535-12DC-133E-2253BF501721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811184" y="2757488"/>
            <a:ext cx="10548967" cy="3399964"/>
          </a:xfrm>
        </p:spPr>
        <p:txBody>
          <a:bodyPr/>
          <a:lstStyle/>
          <a:p>
            <a:r>
              <a:rPr lang="en-US"/>
              <a:t>Click icon to insert table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56655" y="6466575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73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/>
        </p:nvSpPr>
        <p:spPr>
          <a:xfrm>
            <a:off x="2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2551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>
            <a:extLst>
              <a:ext uri="{FF2B5EF4-FFF2-40B4-BE49-F238E27FC236}">
                <a16:creationId xmlns:a16="http://schemas.microsoft.com/office/drawing/2014/main" id="{83F8143D-16B1-4CE2-1910-9E5074922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1084204" y="4586287"/>
            <a:ext cx="1574573" cy="227171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6BE63D1-6CC6-AD50-D587-0514090FB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13817" y="2184401"/>
            <a:ext cx="2115351" cy="2115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05156"/>
            <a:ext cx="10571734" cy="1160145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DE6614-889D-2DB5-4C2F-DCBD22BA3B2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835401" y="2185128"/>
            <a:ext cx="2736849" cy="4067717"/>
          </a:xfrm>
        </p:spPr>
        <p:txBody>
          <a:bodyPr lIns="0" tIns="0" rIns="0" bIns="0"/>
          <a:lstStyle>
            <a:lvl1pPr marL="342917" indent="-342917">
              <a:buFont typeface="+mj-lt"/>
              <a:buAutoNum type="arabicPeriod"/>
              <a:defRPr sz="1800"/>
            </a:lvl1pPr>
            <a:lvl2pPr marL="525806" indent="-342917">
              <a:buFont typeface="+mj-lt"/>
              <a:buAutoNum type="alphaLcPeriod"/>
              <a:defRPr sz="1800"/>
            </a:lvl2pPr>
            <a:lvl3pPr marL="800140" indent="-342917">
              <a:buFont typeface="+mj-lt"/>
              <a:buAutoNum type="arabicParenR"/>
              <a:defRPr sz="1800"/>
            </a:lvl3pPr>
            <a:lvl4pPr marL="1051613" indent="-228611">
              <a:buFont typeface="+mj-lt"/>
              <a:buAutoNum type="alphaLcParenR"/>
              <a:defRPr sz="1800"/>
            </a:lvl4pPr>
            <a:lvl5pPr marL="1417391" indent="-228611">
              <a:buFont typeface="+mj-lt"/>
              <a:buAutoNum type="romanLcPeriod"/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B2B871-B646-8E1E-CD57-2224B2D4E59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21565" y="2184400"/>
            <a:ext cx="4156619" cy="4046290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78" indent="-283478">
              <a:spcBef>
                <a:spcPts val="1000"/>
              </a:spcBef>
              <a:defRPr sz="1800"/>
            </a:lvl2pPr>
            <a:lvl3pPr marL="685834">
              <a:spcBef>
                <a:spcPts val="1000"/>
              </a:spcBef>
              <a:defRPr sz="1800"/>
            </a:lvl3pPr>
            <a:lvl4pPr marL="1051613">
              <a:spcBef>
                <a:spcPts val="1000"/>
              </a:spcBef>
              <a:defRPr sz="1800"/>
            </a:lvl4pPr>
            <a:lvl5pPr marL="1417391"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C76CE9C3-45F2-C100-8B71-2FBD3139A851}"/>
              </a:ext>
            </a:extLst>
          </p:cNvPr>
          <p:cNvSpPr txBox="1">
            <a:spLocks/>
          </p:cNvSpPr>
          <p:nvPr userDrawn="1"/>
        </p:nvSpPr>
        <p:spPr>
          <a:xfrm>
            <a:off x="9875521" y="6446612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107343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661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066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2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black and red logo&#10;&#10;AI-generated content may be incorrect.">
            <a:extLst>
              <a:ext uri="{FF2B5EF4-FFF2-40B4-BE49-F238E27FC236}">
                <a16:creationId xmlns:a16="http://schemas.microsoft.com/office/drawing/2014/main" id="{AD7AEB4D-0ECD-35B4-DDD7-E95AF9655D98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03850" y="6163490"/>
            <a:ext cx="1070997" cy="5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765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CB51FB84-8B78-61B2-3C49-B3877955857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9278" y="6240544"/>
            <a:ext cx="1114318" cy="5674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2122" y="6454458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hdr="0" ftr="0" dt="0"/>
  <p:txStyles>
    <p:titleStyle>
      <a:lvl1pPr algn="ctr" defTabSz="685800" rtl="0" eaLnBrk="1" latinLnBrk="0" hangingPunct="1">
        <a:lnSpc>
          <a:spcPts val="3656"/>
        </a:lnSpc>
        <a:spcBef>
          <a:spcPct val="0"/>
        </a:spcBef>
        <a:buNone/>
        <a:defRPr sz="3300" b="1" kern="1200" cap="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1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6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black and red logo&#10;&#10;AI-generated content may be incorrect.">
            <a:extLst>
              <a:ext uri="{FF2B5EF4-FFF2-40B4-BE49-F238E27FC236}">
                <a16:creationId xmlns:a16="http://schemas.microsoft.com/office/drawing/2014/main" id="{C7F64AFD-F055-A3AB-FC0E-CCC1CD8106B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6079949"/>
            <a:ext cx="1168400" cy="59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0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728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</p:sldLayoutIdLst>
  <p:hf hdr="0" ft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black and red logo&#10;&#10;AI-generated content may be incorrect.">
            <a:extLst>
              <a:ext uri="{FF2B5EF4-FFF2-40B4-BE49-F238E27FC236}">
                <a16:creationId xmlns:a16="http://schemas.microsoft.com/office/drawing/2014/main" id="{C7F64AFD-F055-A3AB-FC0E-CCC1CD8106B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6079949"/>
            <a:ext cx="1168400" cy="59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6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5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0.svg"/><Relationship Id="rId5" Type="http://schemas.openxmlformats.org/officeDocument/2006/relationships/image" Target="../media/image57.png"/><Relationship Id="rId4" Type="http://schemas.openxmlformats.org/officeDocument/2006/relationships/image" Target="../media/image5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10" Type="http://schemas.openxmlformats.org/officeDocument/2006/relationships/hyperlink" Target="https://www.atlantapublicschools.us/cms/lib/GA01000924/Centricity/Domain/18889/APS_TaskForce3_08052025.pdf" TargetMode="External"/><Relationship Id="rId4" Type="http://schemas.openxmlformats.org/officeDocument/2006/relationships/image" Target="../media/image65.svg"/><Relationship Id="rId9" Type="http://schemas.openxmlformats.org/officeDocument/2006/relationships/hyperlink" Target="https://www.atlantapublicschools.us/cms/lib/GA01000924/Centricity/Domain/18889/APS_TaskForce1_05082025.pdf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6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70.svg"/><Relationship Id="rId5" Type="http://schemas.openxmlformats.org/officeDocument/2006/relationships/image" Target="../media/image66.png"/><Relationship Id="rId4" Type="http://schemas.openxmlformats.org/officeDocument/2006/relationships/image" Target="../media/image69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42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41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glass windows&#10;&#10;AI-generated content may be incorrect.">
            <a:extLst>
              <a:ext uri="{FF2B5EF4-FFF2-40B4-BE49-F238E27FC236}">
                <a16:creationId xmlns:a16="http://schemas.microsoft.com/office/drawing/2014/main" id="{4DE1C952-562B-D985-CAF6-958EC230B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2950" y="243189"/>
            <a:ext cx="5037666" cy="1114907"/>
          </a:xfrm>
        </p:spPr>
        <p:txBody>
          <a:bodyPr/>
          <a:lstStyle/>
          <a:p>
            <a:r>
              <a:rPr lang="en-US" dirty="0"/>
              <a:t>GO Team Meeting #1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842" y="1601284"/>
            <a:ext cx="3493008" cy="87890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Sutton Middle School</a:t>
            </a:r>
          </a:p>
          <a:p>
            <a:r>
              <a:rPr lang="en-US" dirty="0">
                <a:solidFill>
                  <a:schemeClr val="tx1"/>
                </a:solidFill>
              </a:rPr>
              <a:t>9/16/2025</a:t>
            </a: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cap="all" baseline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MAP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0E60AD-9152-4F6E-879D-50DFEE150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" y="3333566"/>
            <a:ext cx="11119104" cy="1973639"/>
          </a:xfrm>
          <a:prstGeom prst="rect">
            <a:avLst/>
          </a:prstGeom>
          <a:noFill/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579" y="6436170"/>
            <a:ext cx="987552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44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C8339-5500-9ED4-BF1C-0E644C246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F15023D-ACF5-B028-07D2-648E9D5E470F}"/>
              </a:ext>
            </a:extLst>
          </p:cNvPr>
          <p:cNvSpPr txBox="1">
            <a:spLocks/>
          </p:cNvSpPr>
          <p:nvPr/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cap="all" baseline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MAP Results by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68E671-E4B3-0504-C28F-06BFF3033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" y="2249453"/>
            <a:ext cx="11119104" cy="4141865"/>
          </a:xfrm>
          <a:prstGeom prst="rect">
            <a:avLst/>
          </a:prstGeom>
          <a:noFill/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C7F765-E7EE-0475-D042-ACE80E3D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579" y="6436170"/>
            <a:ext cx="987552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F0DC86-6861-1508-1A64-D40663AD0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8" y="4543124"/>
            <a:ext cx="1057923" cy="315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3EC992-E45F-F238-3BCA-52C464B6F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7" y="4858547"/>
            <a:ext cx="1057923" cy="315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EE4406-55D6-2EEC-E318-C3E5D2C21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6" y="5151797"/>
            <a:ext cx="1057923" cy="3154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88DAE8-449D-8B4A-E85D-82FABE84A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6" y="5439175"/>
            <a:ext cx="1057923" cy="3154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C67FB2-308B-13E2-186A-F97B93D69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6" y="5641848"/>
            <a:ext cx="1057923" cy="315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FCF2E2-7A76-F300-FEA0-F86D308D9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6" y="5875966"/>
            <a:ext cx="1057923" cy="3154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E83CFF-31F3-6097-2FDB-EFB15ECE3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6" y="4246832"/>
            <a:ext cx="1057923" cy="3154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87B6D7-95B0-1DFD-B695-511738327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4" y="3964250"/>
            <a:ext cx="1057923" cy="3154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953992-5738-E629-3E26-0DD038070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4" y="3697291"/>
            <a:ext cx="1057923" cy="3154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4F31D9-0CC5-F882-C9DC-3EB022B13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3" y="3444400"/>
            <a:ext cx="1057923" cy="3154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EE0EE9-92DE-2EF6-6935-9EE5F1DBD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2" y="3155583"/>
            <a:ext cx="1057923" cy="3154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D55D8A-BF40-14D2-26D0-DBE47D981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1" y="2606042"/>
            <a:ext cx="1057923" cy="31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38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cap="all" baseline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ELA GMAS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5FA680-9A64-9EDF-7E9E-1B7333215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" y="3264071"/>
            <a:ext cx="11119104" cy="2112629"/>
          </a:xfrm>
          <a:prstGeom prst="rect">
            <a:avLst/>
          </a:prstGeom>
          <a:noFill/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579" y="6436170"/>
            <a:ext cx="987552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7E8BC-313E-EBA5-ADAA-1B923F852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0C2F9AF-14DF-3BE8-222A-A5835F1AEA31}"/>
              </a:ext>
            </a:extLst>
          </p:cNvPr>
          <p:cNvSpPr txBox="1">
            <a:spLocks/>
          </p:cNvSpPr>
          <p:nvPr/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cap="all" baseline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Math GMAS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677AD6-6BDE-C83E-C9E4-A2E2BB4BC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" y="3319666"/>
            <a:ext cx="11119104" cy="2001439"/>
          </a:xfrm>
          <a:prstGeom prst="rect">
            <a:avLst/>
          </a:prstGeom>
          <a:noFill/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08C6D6B-CBA7-DA01-7492-FB8C465C0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579" y="6436170"/>
            <a:ext cx="987552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6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88FA3-A0A5-E1EF-52E3-BF252BD0B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889FEC-F27D-94B5-EB1D-7E1D38528130}"/>
              </a:ext>
            </a:extLst>
          </p:cNvPr>
          <p:cNvSpPr txBox="1">
            <a:spLocks/>
          </p:cNvSpPr>
          <p:nvPr/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cap="all" baseline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Science GMAS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8281DD-2AB0-AB4B-3EFF-839F1019A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" y="3319666"/>
            <a:ext cx="11119104" cy="2001439"/>
          </a:xfrm>
          <a:prstGeom prst="rect">
            <a:avLst/>
          </a:prstGeom>
          <a:noFill/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84D131-C8AC-7FFB-8D24-8FACE7F9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579" y="6436170"/>
            <a:ext cx="987552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22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3FABF-C141-ACEF-D3FC-2FFB03F49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AA95B38-2CC0-F882-4AD9-62422DC6E5CC}"/>
              </a:ext>
            </a:extLst>
          </p:cNvPr>
          <p:cNvSpPr txBox="1">
            <a:spLocks/>
          </p:cNvSpPr>
          <p:nvPr/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cap="all" baseline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GMAS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86A27A-FAFA-10E0-EFED-9775BB9B5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" y="3361363"/>
            <a:ext cx="11119104" cy="1918046"/>
          </a:xfrm>
          <a:prstGeom prst="rect">
            <a:avLst/>
          </a:prstGeom>
          <a:noFill/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B3614E9-1AAF-B271-10D0-7A95350B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579" y="6436170"/>
            <a:ext cx="987552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59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D39EA-F7C3-9F27-73A0-BF8374291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5EFED31-6240-AC33-AB8E-ED144720B7E9}"/>
              </a:ext>
            </a:extLst>
          </p:cNvPr>
          <p:cNvSpPr txBox="1">
            <a:spLocks/>
          </p:cNvSpPr>
          <p:nvPr/>
        </p:nvSpPr>
        <p:spPr>
          <a:xfrm>
            <a:off x="1663727" y="48463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cap="all" baseline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Year by Year GMAS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49C384-92C2-6150-DE08-D517FFB50F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985" r="1" b="1"/>
          <a:stretch>
            <a:fillRect/>
          </a:stretch>
        </p:blipFill>
        <p:spPr>
          <a:xfrm>
            <a:off x="536470" y="2102966"/>
            <a:ext cx="11119060" cy="4434840"/>
          </a:xfrm>
          <a:prstGeom prst="rect">
            <a:avLst/>
          </a:prstGeom>
          <a:noFill/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87D5913-C9FF-C5E7-6B7A-56222CD5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579" y="6436170"/>
            <a:ext cx="987552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52485A-E21B-FDC8-85CF-2D0A7C3D1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385486" y="3126631"/>
            <a:ext cx="403158" cy="604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0F8E6E-3AF8-4D6F-879C-82FCEBCFB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56509" y="3327183"/>
            <a:ext cx="471036" cy="706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70C145-DDE6-B76E-460D-9A2A997C0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678497" y="3352825"/>
            <a:ext cx="403158" cy="6047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7FC321-441E-31CD-85D3-0E503A47E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058578" y="3357521"/>
            <a:ext cx="474028" cy="48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4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B79A42-A580-BA04-634F-C20E01BEBA81}"/>
              </a:ext>
            </a:extLst>
          </p:cNvPr>
          <p:cNvSpPr/>
          <p:nvPr/>
        </p:nvSpPr>
        <p:spPr>
          <a:xfrm>
            <a:off x="3767328" y="4438699"/>
            <a:ext cx="8025384" cy="181579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328" y="347472"/>
            <a:ext cx="8165592" cy="768096"/>
          </a:xfrm>
        </p:spPr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Glows &amp; Grows</a:t>
            </a:r>
            <a:br>
              <a:rPr lang="en-US"/>
            </a:br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7328" y="1298089"/>
            <a:ext cx="3822192" cy="411480"/>
          </a:xfrm>
        </p:spPr>
        <p:txBody>
          <a:bodyPr/>
          <a:lstStyle/>
          <a:p>
            <a:r>
              <a:rPr lang="en-US"/>
              <a:t>Glows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5EDAF-7F0D-70A2-2FDE-151C98045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70520" y="1298089"/>
            <a:ext cx="3822192" cy="411480"/>
          </a:xfrm>
        </p:spPr>
        <p:txBody>
          <a:bodyPr/>
          <a:lstStyle/>
          <a:p>
            <a:r>
              <a:rPr lang="en-US"/>
              <a:t>Grows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37576DA-8EC0-E437-DAA0-94AC28248B56}"/>
              </a:ext>
            </a:extLst>
          </p:cNvPr>
          <p:cNvSpPr txBox="1">
            <a:spLocks/>
          </p:cNvSpPr>
          <p:nvPr/>
        </p:nvSpPr>
        <p:spPr>
          <a:xfrm>
            <a:off x="4077462" y="5017903"/>
            <a:ext cx="2763012" cy="665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chemeClr val="tx2"/>
                </a:solidFill>
                <a:latin typeface="Arial"/>
                <a:cs typeface="Arial"/>
              </a:rPr>
              <a:t>IMPACT</a:t>
            </a:r>
            <a:endParaRPr lang="en-US" sz="480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FC404F0-4FC3-C7FD-86B7-97EF5F8C04C5}"/>
              </a:ext>
            </a:extLst>
          </p:cNvPr>
          <p:cNvSpPr txBox="1">
            <a:spLocks/>
          </p:cNvSpPr>
          <p:nvPr/>
        </p:nvSpPr>
        <p:spPr>
          <a:xfrm>
            <a:off x="6840474" y="4757749"/>
            <a:ext cx="5092446" cy="1185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Arial"/>
                <a:cs typeface="Arial"/>
              </a:rPr>
              <a:t>are we on target to successfully ACCOMPLISH our priorities?</a:t>
            </a:r>
            <a:endParaRPr lang="en-US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8D8078-533B-B481-0506-CBCD96C4A39B}"/>
              </a:ext>
            </a:extLst>
          </p:cNvPr>
          <p:cNvSpPr/>
          <p:nvPr/>
        </p:nvSpPr>
        <p:spPr>
          <a:xfrm>
            <a:off x="1313688" y="4686299"/>
            <a:ext cx="914400" cy="9144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CDC579-AAF7-14C7-05A1-EC49FB528FCC}"/>
              </a:ext>
            </a:extLst>
          </p:cNvPr>
          <p:cNvSpPr/>
          <p:nvPr/>
        </p:nvSpPr>
        <p:spPr>
          <a:xfrm>
            <a:off x="399288" y="3730751"/>
            <a:ext cx="2743200" cy="27432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6491DC-81CE-1A71-D8E7-1BB125211C63}"/>
              </a:ext>
            </a:extLst>
          </p:cNvPr>
          <p:cNvSpPr/>
          <p:nvPr/>
        </p:nvSpPr>
        <p:spPr>
          <a:xfrm>
            <a:off x="-1" y="3429000"/>
            <a:ext cx="3447289" cy="34290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A01D70F-3E69-CAF9-F52A-E4D891C0D7D8}"/>
              </a:ext>
            </a:extLst>
          </p:cNvPr>
          <p:cNvSpPr/>
          <p:nvPr/>
        </p:nvSpPr>
        <p:spPr>
          <a:xfrm>
            <a:off x="856488" y="4229099"/>
            <a:ext cx="1828800" cy="18288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FFD9951-4D31-D84F-1872-EEB5AFF6CF98}"/>
              </a:ext>
            </a:extLst>
          </p:cNvPr>
          <p:cNvSpPr/>
          <p:nvPr/>
        </p:nvSpPr>
        <p:spPr>
          <a:xfrm>
            <a:off x="1563624" y="4948428"/>
            <a:ext cx="390144" cy="39014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66C4B-8390-810A-CB38-ABB8108EA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B7ABB0-62F2-6F15-734F-625A498C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35" y="183823"/>
            <a:ext cx="76962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b="1" kern="1200">
                <a:latin typeface="+mj-lt"/>
                <a:ea typeface="+mj-ea"/>
                <a:cs typeface="+mj-cs"/>
              </a:rPr>
              <a:t>GO Team Discussion:</a:t>
            </a:r>
            <a:br>
              <a:rPr lang="en-US" b="1" kern="1200">
                <a:latin typeface="+mj-lt"/>
                <a:ea typeface="+mj-ea"/>
                <a:cs typeface="+mj-cs"/>
              </a:rPr>
            </a:br>
            <a:r>
              <a:rPr lang="en-US" b="1" kern="1200">
                <a:latin typeface="+mj-lt"/>
                <a:ea typeface="+mj-ea"/>
                <a:cs typeface="+mj-cs"/>
              </a:rPr>
              <a:t>Data Protocol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1779A-0CE7-0DAF-1F5F-EC7DC581845B}"/>
              </a:ext>
            </a:extLst>
          </p:cNvPr>
          <p:cNvSpPr txBox="1"/>
          <p:nvPr/>
        </p:nvSpPr>
        <p:spPr>
          <a:xfrm>
            <a:off x="326935" y="1602558"/>
            <a:ext cx="8402286" cy="43269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/>
              <a:t>What do you notice?</a:t>
            </a:r>
          </a:p>
          <a:p>
            <a:pPr marL="285750" indent="-2286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/>
              <a:t>What are your wonderings?</a:t>
            </a:r>
          </a:p>
          <a:p>
            <a:pPr marL="285750" indent="-2286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/>
              <a:t>Based on our school’s trend data from MAP assessments and end-of-year test assessments, which student sub-groups and grade levels showed the most significant gaps or unexpected trends?</a:t>
            </a:r>
          </a:p>
          <a:p>
            <a:pPr marL="285750" indent="-2286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/>
              <a:t>Based on our school’s trend data from MAP assessments, Milestones and other indicators, are there specific trends that require more focused attention?</a:t>
            </a:r>
          </a:p>
          <a:p>
            <a:pPr marL="285750" indent="-2286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/>
              <a:t>What additional questions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3296525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16DAA-1ACF-4343-A637-D55C4A5D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 for GO Teams</a:t>
            </a:r>
          </a:p>
        </p:txBody>
      </p:sp>
      <p:graphicFrame>
        <p:nvGraphicFramePr>
          <p:cNvPr id="4" name="Content Placeholder 4" descr="timeline SmartArt graphic&#10;">
            <a:extLst>
              <a:ext uri="{FF2B5EF4-FFF2-40B4-BE49-F238E27FC236}">
                <a16:creationId xmlns:a16="http://schemas.microsoft.com/office/drawing/2014/main" id="{E246B7D8-C843-490A-A5BB-04DFA74A3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791245"/>
              </p:ext>
            </p:extLst>
          </p:nvPr>
        </p:nvGraphicFramePr>
        <p:xfrm>
          <a:off x="996696" y="2131187"/>
          <a:ext cx="10195560" cy="367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B6466-CC56-4078-BB0C-7A0D5CB3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BBDA472B-547B-9B0B-909E-FD71ACC4E6B8}"/>
              </a:ext>
            </a:extLst>
          </p:cNvPr>
          <p:cNvSpPr/>
          <p:nvPr/>
        </p:nvSpPr>
        <p:spPr>
          <a:xfrm>
            <a:off x="7802310" y="1358574"/>
            <a:ext cx="731378" cy="1213503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A7C49E-0BF6-016B-F353-89ED2B2AE1AE}"/>
              </a:ext>
            </a:extLst>
          </p:cNvPr>
          <p:cNvSpPr txBox="1"/>
          <p:nvPr/>
        </p:nvSpPr>
        <p:spPr>
          <a:xfrm>
            <a:off x="7334684" y="953659"/>
            <a:ext cx="166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You are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A92A9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23225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36" y="176938"/>
            <a:ext cx="5693664" cy="768096"/>
          </a:xfrm>
        </p:spPr>
        <p:txBody>
          <a:bodyPr/>
          <a:lstStyle/>
          <a:p>
            <a:r>
              <a:rPr lang="en-US" sz="4400" b="1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Agenda</a:t>
            </a:r>
            <a:endParaRPr lang="en-US" sz="4400"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D21B1B-E08E-2631-5F3D-343CF2E60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192" y="1244695"/>
            <a:ext cx="5957316" cy="49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0F095-F5F5-381E-8A64-28CD5B44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712" y="2660904"/>
            <a:ext cx="4251106" cy="768096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164B5-ADA1-96DA-4209-38A86523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32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392424"/>
            <a:ext cx="6400800" cy="1439552"/>
          </a:xfrm>
        </p:spPr>
        <p:txBody>
          <a:bodyPr/>
          <a:lstStyle/>
          <a:p>
            <a:r>
              <a:rPr lang="en-US" sz="4400" b="1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Principal’s Report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6B8B3-278E-5281-F5FC-9CB01DF73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8911C68-227D-202A-F33C-3066D32AD5BA}"/>
              </a:ext>
            </a:extLst>
          </p:cNvPr>
          <p:cNvGrpSpPr/>
          <p:nvPr/>
        </p:nvGrpSpPr>
        <p:grpSpPr>
          <a:xfrm>
            <a:off x="0" y="127000"/>
            <a:ext cx="2975223" cy="6731000"/>
            <a:chOff x="0" y="0"/>
            <a:chExt cx="1175397" cy="2709333"/>
          </a:xfrm>
          <a:solidFill>
            <a:schemeClr val="accent1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BD9DCE0-F5F4-6CCA-652E-218139920E30}"/>
                </a:ext>
              </a:extLst>
            </p:cNvPr>
            <p:cNvSpPr/>
            <p:nvPr/>
          </p:nvSpPr>
          <p:spPr>
            <a:xfrm>
              <a:off x="0" y="0"/>
              <a:ext cx="1175397" cy="2709333"/>
            </a:xfrm>
            <a:custGeom>
              <a:avLst/>
              <a:gdLst/>
              <a:ahLst/>
              <a:cxnLst/>
              <a:rect l="l" t="t" r="r" b="b"/>
              <a:pathLst>
                <a:path w="1175397" h="2709333">
                  <a:moveTo>
                    <a:pt x="0" y="0"/>
                  </a:moveTo>
                  <a:lnTo>
                    <a:pt x="1175397" y="0"/>
                  </a:lnTo>
                  <a:lnTo>
                    <a:pt x="117539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0379913-EC79-A653-B748-3CA32E10F43F}"/>
                </a:ext>
              </a:extLst>
            </p:cNvPr>
            <p:cNvSpPr txBox="1"/>
            <p:nvPr/>
          </p:nvSpPr>
          <p:spPr>
            <a:xfrm>
              <a:off x="0" y="-57150"/>
              <a:ext cx="1175397" cy="276648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E511EE27-F5A7-DC00-657D-C62A4AF58E4D}"/>
              </a:ext>
            </a:extLst>
          </p:cNvPr>
          <p:cNvSpPr/>
          <p:nvPr/>
        </p:nvSpPr>
        <p:spPr>
          <a:xfrm>
            <a:off x="6847402" y="6263186"/>
            <a:ext cx="2086662" cy="594815"/>
          </a:xfrm>
          <a:custGeom>
            <a:avLst/>
            <a:gdLst/>
            <a:ahLst/>
            <a:cxnLst/>
            <a:rect l="l" t="t" r="r" b="b"/>
            <a:pathLst>
              <a:path w="3129993" h="2865247">
                <a:moveTo>
                  <a:pt x="0" y="0"/>
                </a:moveTo>
                <a:lnTo>
                  <a:pt x="3129993" y="0"/>
                </a:lnTo>
                <a:lnTo>
                  <a:pt x="3129993" y="2865247"/>
                </a:lnTo>
                <a:lnTo>
                  <a:pt x="0" y="2865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221136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CF72DF3-E001-4028-A38C-9C748FAC9246}"/>
              </a:ext>
            </a:extLst>
          </p:cNvPr>
          <p:cNvSpPr/>
          <p:nvPr/>
        </p:nvSpPr>
        <p:spPr>
          <a:xfrm>
            <a:off x="1817551" y="0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9" y="0"/>
                </a:lnTo>
                <a:lnTo>
                  <a:pt x="3043039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079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1CE1D60-11BE-119F-8509-2C2136098779}"/>
              </a:ext>
            </a:extLst>
          </p:cNvPr>
          <p:cNvSpPr/>
          <p:nvPr/>
        </p:nvSpPr>
        <p:spPr>
          <a:xfrm rot="-5400000" flipH="1" flipV="1">
            <a:off x="10451895" y="-549502"/>
            <a:ext cx="1190603" cy="2289607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007680" y="0"/>
                </a:lnTo>
                <a:lnTo>
                  <a:pt x="2007680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2418" t="-19810" b="-1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B4D5B76-23B7-4FD1-29E8-CF0807EE53AF}"/>
              </a:ext>
            </a:extLst>
          </p:cNvPr>
          <p:cNvSpPr txBox="1"/>
          <p:nvPr/>
        </p:nvSpPr>
        <p:spPr>
          <a:xfrm>
            <a:off x="5306040" y="2600076"/>
            <a:ext cx="6479560" cy="1665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2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Sutton Middle School</a:t>
            </a:r>
          </a:p>
          <a:p>
            <a:pPr marL="0" marR="0" lvl="0" indent="0" algn="l" defTabSz="609630" rtl="0" eaLnBrk="1" fontAlgn="auto" latinLnBrk="0" hangingPunct="1">
              <a:lnSpc>
                <a:spcPts val="42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LEVELING AND </a:t>
            </a:r>
          </a:p>
          <a:p>
            <a:pPr marL="0" marR="0" lvl="0" indent="0" algn="l" defTabSz="609630" rtl="0" eaLnBrk="1" fontAlgn="auto" latinLnBrk="0" hangingPunct="1">
              <a:lnSpc>
                <a:spcPts val="42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FY26 BUDGET ADJUSTMENT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3E23249-95F8-B902-9907-477E0DB25C3A}"/>
              </a:ext>
            </a:extLst>
          </p:cNvPr>
          <p:cNvGrpSpPr/>
          <p:nvPr/>
        </p:nvGrpSpPr>
        <p:grpSpPr>
          <a:xfrm>
            <a:off x="726549" y="1379480"/>
            <a:ext cx="4109591" cy="4099040"/>
            <a:chOff x="0" y="0"/>
            <a:chExt cx="1623542" cy="1619374"/>
          </a:xfrm>
          <a:solidFill>
            <a:schemeClr val="accent2"/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2AA3E9A-1A69-867C-E5F4-8963A4FC927C}"/>
                </a:ext>
              </a:extLst>
            </p:cNvPr>
            <p:cNvSpPr/>
            <p:nvPr/>
          </p:nvSpPr>
          <p:spPr>
            <a:xfrm>
              <a:off x="0" y="0"/>
              <a:ext cx="1623542" cy="1619374"/>
            </a:xfrm>
            <a:custGeom>
              <a:avLst/>
              <a:gdLst/>
              <a:ahLst/>
              <a:cxnLst/>
              <a:rect l="l" t="t" r="r" b="b"/>
              <a:pathLst>
                <a:path w="1623542" h="1619374">
                  <a:moveTo>
                    <a:pt x="0" y="0"/>
                  </a:moveTo>
                  <a:lnTo>
                    <a:pt x="1623542" y="0"/>
                  </a:lnTo>
                  <a:lnTo>
                    <a:pt x="1623542" y="1619374"/>
                  </a:lnTo>
                  <a:lnTo>
                    <a:pt x="0" y="161937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77477475-A222-6503-52B6-7B6B900125A5}"/>
                </a:ext>
              </a:extLst>
            </p:cNvPr>
            <p:cNvSpPr txBox="1"/>
            <p:nvPr/>
          </p:nvSpPr>
          <p:spPr>
            <a:xfrm>
              <a:off x="0" y="-57150"/>
              <a:ext cx="1623542" cy="1676524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32ECC94-9923-A6B5-7E37-662163F0F745}"/>
              </a:ext>
            </a:extLst>
          </p:cNvPr>
          <p:cNvSpPr txBox="1"/>
          <p:nvPr/>
        </p:nvSpPr>
        <p:spPr>
          <a:xfrm>
            <a:off x="9347200" y="5904113"/>
            <a:ext cx="2696007" cy="74879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Template Last Revised: </a:t>
            </a: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9/4/2025</a:t>
            </a:r>
          </a:p>
        </p:txBody>
      </p:sp>
    </p:spTree>
    <p:extLst>
      <p:ext uri="{BB962C8B-B14F-4D97-AF65-F5344CB8AC3E}">
        <p14:creationId xmlns:p14="http://schemas.microsoft.com/office/powerpoint/2010/main" val="155125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B7F6B-3418-5E13-5FA1-8E640CF2E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id="{3DC48AE2-B711-E520-82A5-54355CA4F6A4}"/>
              </a:ext>
            </a:extLst>
          </p:cNvPr>
          <p:cNvGrpSpPr/>
          <p:nvPr/>
        </p:nvGrpSpPr>
        <p:grpSpPr>
          <a:xfrm>
            <a:off x="-5348" y="127000"/>
            <a:ext cx="5537200" cy="6731000"/>
            <a:chOff x="0" y="0"/>
            <a:chExt cx="2389791" cy="2709333"/>
          </a:xfrm>
          <a:solidFill>
            <a:schemeClr val="accent5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D8ADF78-115F-4645-2E94-9A726FA73D31}"/>
                </a:ext>
              </a:extLst>
            </p:cNvPr>
            <p:cNvSpPr/>
            <p:nvPr/>
          </p:nvSpPr>
          <p:spPr>
            <a:xfrm>
              <a:off x="0" y="0"/>
              <a:ext cx="2389791" cy="2709333"/>
            </a:xfrm>
            <a:custGeom>
              <a:avLst/>
              <a:gdLst/>
              <a:ahLst/>
              <a:cxnLst/>
              <a:rect l="l" t="t" r="r" b="b"/>
              <a:pathLst>
                <a:path w="2389791" h="2709333">
                  <a:moveTo>
                    <a:pt x="0" y="0"/>
                  </a:moveTo>
                  <a:lnTo>
                    <a:pt x="2389791" y="0"/>
                  </a:lnTo>
                  <a:lnTo>
                    <a:pt x="2389791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B1EF614-E443-1BC5-B65C-61CC90035590}"/>
                </a:ext>
              </a:extLst>
            </p:cNvPr>
            <p:cNvSpPr txBox="1"/>
            <p:nvPr/>
          </p:nvSpPr>
          <p:spPr>
            <a:xfrm>
              <a:off x="0" y="-57150"/>
              <a:ext cx="2389791" cy="276648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0"/>
                </a:lnSpc>
              </a:pPr>
              <a:endParaRPr sz="1200">
                <a:solidFill>
                  <a:prstClr val="black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B259DEFC-8142-5A52-651C-CECE5A22AADC}"/>
              </a:ext>
            </a:extLst>
          </p:cNvPr>
          <p:cNvSpPr/>
          <p:nvPr/>
        </p:nvSpPr>
        <p:spPr>
          <a:xfrm>
            <a:off x="3380613" y="88201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8" y="0"/>
                </a:lnTo>
                <a:lnTo>
                  <a:pt x="3043038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7079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F7EDD0E-CCB8-AC3E-3AAF-417F0E656820}"/>
              </a:ext>
            </a:extLst>
          </p:cNvPr>
          <p:cNvSpPr/>
          <p:nvPr/>
        </p:nvSpPr>
        <p:spPr>
          <a:xfrm rot="-5400000" flipH="1">
            <a:off x="652198" y="-652198"/>
            <a:ext cx="1141603" cy="2445999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7244" t="-12151" r="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pic>
        <p:nvPicPr>
          <p:cNvPr id="13" name="Graphic 12" descr="Settings outline">
            <a:extLst>
              <a:ext uri="{FF2B5EF4-FFF2-40B4-BE49-F238E27FC236}">
                <a16:creationId xmlns:a16="http://schemas.microsoft.com/office/drawing/2014/main" id="{2FE7E987-7BC1-A69A-0875-AB03C2EBD3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60400" y="1586460"/>
            <a:ext cx="4622800" cy="46228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820AEB9-F1BC-62C2-8763-3DCF2990D791}"/>
              </a:ext>
            </a:extLst>
          </p:cNvPr>
          <p:cNvSpPr txBox="1">
            <a:spLocks/>
          </p:cNvSpPr>
          <p:nvPr/>
        </p:nvSpPr>
        <p:spPr>
          <a:xfrm>
            <a:off x="3727359" y="76500"/>
            <a:ext cx="6766560" cy="768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defTabSz="609630"/>
            <a:r>
              <a:rPr lang="en-US" b="1">
                <a:solidFill>
                  <a:prstClr val="black"/>
                </a:solidFill>
              </a:rPr>
              <a:t>Enrollment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0E9A391F-C2B3-FD76-ADCD-BAC7198FC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</p:spPr>
        <p:txBody>
          <a:bodyPr/>
          <a:lstStyle/>
          <a:p>
            <a:pPr defTabSz="609630"/>
            <a:fld id="{48F63A3B-78C7-47BE-AE5E-E10140E04643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609630"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5" name="Table 16">
            <a:extLst>
              <a:ext uri="{FF2B5EF4-FFF2-40B4-BE49-F238E27FC236}">
                <a16:creationId xmlns:a16="http://schemas.microsoft.com/office/drawing/2014/main" id="{B40945B2-356A-59F9-41DE-0B08F272E4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809162"/>
              </p:ext>
            </p:extLst>
          </p:nvPr>
        </p:nvGraphicFramePr>
        <p:xfrm>
          <a:off x="5850459" y="819220"/>
          <a:ext cx="4276726" cy="13817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14651">
                  <a:extLst>
                    <a:ext uri="{9D8B030D-6E8A-4147-A177-3AD203B41FA5}">
                      <a16:colId xmlns:a16="http://schemas.microsoft.com/office/drawing/2014/main" val="697791016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3703141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/>
                        <a:t>Projected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1638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5509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US" sz="1800" b="1"/>
                        <a:t>15-Day Count(08.22.25)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1657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81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/>
                        <a:t>Difference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691733"/>
                  </a:ext>
                </a:extLst>
              </a:tr>
            </a:tbl>
          </a:graphicData>
        </a:graphic>
      </p:graphicFrame>
      <p:graphicFrame>
        <p:nvGraphicFramePr>
          <p:cNvPr id="18" name="Table 23">
            <a:extLst>
              <a:ext uri="{FF2B5EF4-FFF2-40B4-BE49-F238E27FC236}">
                <a16:creationId xmlns:a16="http://schemas.microsoft.com/office/drawing/2014/main" id="{148A1D9D-F432-7CC0-030B-6D73F11CB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915494"/>
              </p:ext>
            </p:extLst>
          </p:nvPr>
        </p:nvGraphicFramePr>
        <p:xfrm>
          <a:off x="5588146" y="2987877"/>
          <a:ext cx="6397535" cy="15544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786109">
                  <a:extLst>
                    <a:ext uri="{9D8B030D-6E8A-4147-A177-3AD203B41FA5}">
                      <a16:colId xmlns:a16="http://schemas.microsoft.com/office/drawing/2014/main" val="2607856906"/>
                    </a:ext>
                  </a:extLst>
                </a:gridCol>
                <a:gridCol w="3611426">
                  <a:extLst>
                    <a:ext uri="{9D8B030D-6E8A-4147-A177-3AD203B41FA5}">
                      <a16:colId xmlns:a16="http://schemas.microsoft.com/office/drawing/2014/main" val="2739395123"/>
                    </a:ext>
                  </a:extLst>
                </a:gridCol>
              </a:tblGrid>
              <a:tr h="155448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Budget Adjustment*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 $402,229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2290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1CF1227-69A0-0F5C-633E-6EBA5545529B}"/>
              </a:ext>
            </a:extLst>
          </p:cNvPr>
          <p:cNvSpPr txBox="1"/>
          <p:nvPr/>
        </p:nvSpPr>
        <p:spPr>
          <a:xfrm>
            <a:off x="5531852" y="4987812"/>
            <a:ext cx="662944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09630"/>
            <a:r>
              <a:rPr lang="en-US" sz="1200">
                <a:solidFill>
                  <a:prstClr val="black"/>
                </a:solidFill>
                <a:latin typeface="Calibri"/>
              </a:rPr>
              <a:t>*The budget adjustment reflects the impact of the following: Enrollment changes, school reserves, Title I Part A, Title I- Family Engagement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8491EC-288F-9BF5-E5FA-FDCAFF8CDA28}"/>
              </a:ext>
            </a:extLst>
          </p:cNvPr>
          <p:cNvSpPr txBox="1">
            <a:spLocks/>
          </p:cNvSpPr>
          <p:nvPr/>
        </p:nvSpPr>
        <p:spPr>
          <a:xfrm>
            <a:off x="5508081" y="5952108"/>
            <a:ext cx="6766560" cy="322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630"/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harmless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8AE4D8-F0BC-5390-75DB-E0926EDF9AFE}"/>
              </a:ext>
            </a:extLst>
          </p:cNvPr>
          <p:cNvSpPr txBox="1"/>
          <p:nvPr/>
        </p:nvSpPr>
        <p:spPr>
          <a:xfrm>
            <a:off x="5576260" y="6185575"/>
            <a:ext cx="6585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1200">
                <a:solidFill>
                  <a:prstClr val="black"/>
                </a:solidFill>
              </a:rPr>
              <a:t>To support academic stability in schools, </a:t>
            </a:r>
            <a:r>
              <a:rPr lang="en-US" sz="1200">
                <a:solidFill>
                  <a:prstClr val="black"/>
                </a:solidFill>
                <a:latin typeface="Calibri"/>
              </a:rPr>
              <a:t>budgets were not reduced beyond school reserves. </a:t>
            </a:r>
          </a:p>
        </p:txBody>
      </p:sp>
    </p:spTree>
    <p:extLst>
      <p:ext uri="{BB962C8B-B14F-4D97-AF65-F5344CB8AC3E}">
        <p14:creationId xmlns:p14="http://schemas.microsoft.com/office/powerpoint/2010/main" val="3270255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BC7E1-D24F-7EAE-B9D5-9AE126AF3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8E1B79-40B1-CD2A-8F1E-D59D63B9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50"/>
            <a:ext cx="987552" cy="365125"/>
          </a:xfrm>
        </p:spPr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DFD55-3C28-40EF-9E31-A92D2E4017FF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BD14A9-DC9D-7480-5CDD-4CFA24DE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02" y="35992"/>
            <a:ext cx="10515600" cy="626161"/>
          </a:xfrm>
        </p:spPr>
        <p:txBody>
          <a:bodyPr anchor="ctr"/>
          <a:lstStyle/>
          <a:p>
            <a:r>
              <a:rPr lang="en-US" b="1"/>
              <a:t>Plan for FY26 Leveling Reserve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5E7CAE-EEAD-D8C6-ECD4-B4DC221B6A17}"/>
              </a:ext>
            </a:extLst>
          </p:cNvPr>
          <p:cNvSpPr txBox="1">
            <a:spLocks/>
          </p:cNvSpPr>
          <p:nvPr/>
        </p:nvSpPr>
        <p:spPr>
          <a:xfrm>
            <a:off x="1383799" y="436242"/>
            <a:ext cx="9354208" cy="843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enorite"/>
                <a:ea typeface="+mj-ea"/>
                <a:cs typeface="+mj-cs"/>
              </a:rPr>
              <a:t>$288,951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DED71E-0196-ABA9-DFCE-A2ADB0A2D4CE}"/>
              </a:ext>
            </a:extLst>
          </p:cNvPr>
          <p:cNvSpPr/>
          <p:nvPr/>
        </p:nvSpPr>
        <p:spPr>
          <a:xfrm>
            <a:off x="1601312" y="1208811"/>
            <a:ext cx="8919185" cy="58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66C097-C352-49FF-C46C-89391C766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312" y="1443788"/>
            <a:ext cx="9209657" cy="51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3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2345C-195A-861B-AA65-E653778FE3CD}"/>
              </a:ext>
            </a:extLst>
          </p:cNvPr>
          <p:cNvSpPr txBox="1">
            <a:spLocks/>
          </p:cNvSpPr>
          <p:nvPr/>
        </p:nvSpPr>
        <p:spPr>
          <a:xfrm>
            <a:off x="914400" y="204462"/>
            <a:ext cx="10972800" cy="8369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+mj-cs"/>
              </a:rPr>
              <a:t>Summary of Changes as a Result of FY26 Budget Adjustment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90A4DCBB-ADBF-22E1-C302-EE0BF2B4FE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73048"/>
              </p:ext>
            </p:extLst>
          </p:nvPr>
        </p:nvGraphicFramePr>
        <p:xfrm>
          <a:off x="1134637" y="939800"/>
          <a:ext cx="10514438" cy="286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219">
                  <a:extLst>
                    <a:ext uri="{9D8B030D-6E8A-4147-A177-3AD203B41FA5}">
                      <a16:colId xmlns:a16="http://schemas.microsoft.com/office/drawing/2014/main" val="3868647755"/>
                    </a:ext>
                  </a:extLst>
                </a:gridCol>
                <a:gridCol w="5257219">
                  <a:extLst>
                    <a:ext uri="{9D8B030D-6E8A-4147-A177-3AD203B41FA5}">
                      <a16:colId xmlns:a16="http://schemas.microsoft.com/office/drawing/2014/main" val="2112092059"/>
                    </a:ext>
                  </a:extLst>
                </a:gridCol>
              </a:tblGrid>
              <a:tr h="65741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Personnel Changes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Non-Personnel Changes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409478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r>
                        <a:rPr lang="en-US" sz="1800" dirty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335333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8019235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013826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258494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018260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D69C0B-9A6A-1F34-9392-EABD98E73DCD}"/>
              </a:ext>
            </a:extLst>
          </p:cNvPr>
          <p:cNvGraphicFramePr>
            <a:graphicFrameLocks noGrp="1"/>
          </p:cNvGraphicFramePr>
          <p:nvPr/>
        </p:nvGraphicFramePr>
        <p:xfrm>
          <a:off x="1134638" y="4140200"/>
          <a:ext cx="1049693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6931">
                  <a:extLst>
                    <a:ext uri="{9D8B030D-6E8A-4147-A177-3AD203B41FA5}">
                      <a16:colId xmlns:a16="http://schemas.microsoft.com/office/drawing/2014/main" val="3255829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Summary of Changes 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37121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rgbClr val="FF0000"/>
                          </a:solidFill>
                        </a:rPr>
                        <a:t>PRINCIPALS: Please provide a summary of the impact these changes and how it relates to your strategic plan here.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3676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504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A400C-BB3A-D41F-7316-A92048607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97DF15F-7FE6-CF03-38F4-9FA4DC2A199A}"/>
              </a:ext>
            </a:extLst>
          </p:cNvPr>
          <p:cNvGrpSpPr/>
          <p:nvPr/>
        </p:nvGrpSpPr>
        <p:grpSpPr>
          <a:xfrm>
            <a:off x="6096000" y="0"/>
            <a:ext cx="6096000" cy="6858001"/>
            <a:chOff x="0" y="0"/>
            <a:chExt cx="2408296" cy="29427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3E6013D-50EA-AB2A-4C44-141F6DAA70CB}"/>
                </a:ext>
              </a:extLst>
            </p:cNvPr>
            <p:cNvSpPr/>
            <p:nvPr/>
          </p:nvSpPr>
          <p:spPr>
            <a:xfrm>
              <a:off x="0" y="0"/>
              <a:ext cx="2408296" cy="2942706"/>
            </a:xfrm>
            <a:custGeom>
              <a:avLst/>
              <a:gdLst/>
              <a:ahLst/>
              <a:cxnLst/>
              <a:rect l="l" t="t" r="r" b="b"/>
              <a:pathLst>
                <a:path w="2408296" h="2942706">
                  <a:moveTo>
                    <a:pt x="0" y="0"/>
                  </a:moveTo>
                  <a:lnTo>
                    <a:pt x="2408296" y="0"/>
                  </a:lnTo>
                  <a:lnTo>
                    <a:pt x="2408296" y="2942706"/>
                  </a:lnTo>
                  <a:lnTo>
                    <a:pt x="0" y="2942706"/>
                  </a:lnTo>
                  <a:close/>
                </a:path>
              </a:pathLst>
            </a:custGeom>
            <a:solidFill>
              <a:srgbClr val="D8031C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latin typeface="Segoe UI" panose="020B0502040204020203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EB43BF6-1628-4ACB-E614-AB94D1536FF5}"/>
                </a:ext>
              </a:extLst>
            </p:cNvPr>
            <p:cNvSpPr txBox="1"/>
            <p:nvPr/>
          </p:nvSpPr>
          <p:spPr>
            <a:xfrm>
              <a:off x="0" y="-57150"/>
              <a:ext cx="2408296" cy="29998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 sz="800">
                <a:latin typeface="Segoe UI" panose="020B0502040204020203" pitchFamily="34" charset="0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A5117E00-5BDD-4F2B-CE66-491CB41174EA}"/>
              </a:ext>
            </a:extLst>
          </p:cNvPr>
          <p:cNvSpPr/>
          <p:nvPr/>
        </p:nvSpPr>
        <p:spPr>
          <a:xfrm>
            <a:off x="11501704" y="3698552"/>
            <a:ext cx="690297" cy="1910165"/>
          </a:xfrm>
          <a:custGeom>
            <a:avLst/>
            <a:gdLst/>
            <a:ahLst/>
            <a:cxnLst/>
            <a:rect l="l" t="t" r="r" b="b"/>
            <a:pathLst>
              <a:path w="3129993" h="2865247">
                <a:moveTo>
                  <a:pt x="0" y="0"/>
                </a:moveTo>
                <a:lnTo>
                  <a:pt x="3129993" y="0"/>
                </a:lnTo>
                <a:lnTo>
                  <a:pt x="3129993" y="2865248"/>
                </a:lnTo>
                <a:lnTo>
                  <a:pt x="0" y="28652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2285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85993EB-C95D-AE44-7E1E-CC0C310D8996}"/>
              </a:ext>
            </a:extLst>
          </p:cNvPr>
          <p:cNvSpPr/>
          <p:nvPr/>
        </p:nvSpPr>
        <p:spPr>
          <a:xfrm>
            <a:off x="4693567" y="0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9" y="0"/>
                </a:lnTo>
                <a:lnTo>
                  <a:pt x="3043039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0794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9266FA1-CC7B-8E6B-AC74-EFD926E09409}"/>
              </a:ext>
            </a:extLst>
          </p:cNvPr>
          <p:cNvGrpSpPr/>
          <p:nvPr/>
        </p:nvGrpSpPr>
        <p:grpSpPr>
          <a:xfrm>
            <a:off x="7106536" y="842315"/>
            <a:ext cx="4044419" cy="4938739"/>
            <a:chOff x="0" y="0"/>
            <a:chExt cx="1597795" cy="10565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3B0ABF0-7C26-B11A-F485-E4CAE10AB852}"/>
                </a:ext>
              </a:extLst>
            </p:cNvPr>
            <p:cNvSpPr/>
            <p:nvPr/>
          </p:nvSpPr>
          <p:spPr>
            <a:xfrm>
              <a:off x="0" y="0"/>
              <a:ext cx="1597795" cy="1056500"/>
            </a:xfrm>
            <a:custGeom>
              <a:avLst/>
              <a:gdLst/>
              <a:ahLst/>
              <a:cxnLst/>
              <a:rect l="l" t="t" r="r" b="b"/>
              <a:pathLst>
                <a:path w="1597795" h="1056500">
                  <a:moveTo>
                    <a:pt x="0" y="0"/>
                  </a:moveTo>
                  <a:lnTo>
                    <a:pt x="1597795" y="0"/>
                  </a:lnTo>
                  <a:lnTo>
                    <a:pt x="1597795" y="1056500"/>
                  </a:lnTo>
                  <a:lnTo>
                    <a:pt x="0" y="10565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latin typeface="Segoe UI" panose="020B0502040204020203" pitchFamily="34" charset="0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9018621-89F1-F2B3-6CE4-D6F98A5FE0CF}"/>
                </a:ext>
              </a:extLst>
            </p:cNvPr>
            <p:cNvSpPr txBox="1"/>
            <p:nvPr/>
          </p:nvSpPr>
          <p:spPr>
            <a:xfrm>
              <a:off x="0" y="-57150"/>
              <a:ext cx="1597795" cy="1113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 sz="800">
                <a:latin typeface="Segoe UI" panose="020B0502040204020203" pitchFamily="34" charset="0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92941796-F225-3291-057E-D587FE52F2A3}"/>
              </a:ext>
            </a:extLst>
          </p:cNvPr>
          <p:cNvSpPr/>
          <p:nvPr/>
        </p:nvSpPr>
        <p:spPr>
          <a:xfrm rot="16200000" flipH="1">
            <a:off x="652198" y="-652198"/>
            <a:ext cx="1141603" cy="2445999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7244" t="-12151" r="1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EF03E5EF-F54B-5C22-F456-29BF4BE95B97}"/>
              </a:ext>
            </a:extLst>
          </p:cNvPr>
          <p:cNvSpPr txBox="1"/>
          <p:nvPr/>
        </p:nvSpPr>
        <p:spPr>
          <a:xfrm>
            <a:off x="7121791" y="2511921"/>
            <a:ext cx="4044419" cy="1657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4266"/>
              </a:lnSpc>
            </a:pPr>
            <a:r>
              <a:rPr lang="en-US" sz="3734" b="1" spc="-42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Comprehensive Long-Range Facilities Plan</a:t>
            </a:r>
            <a:r>
              <a:rPr lang="en-US" sz="4266" b="1" spc="-42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477CC2-D422-C8FE-E8D2-4F03468AD904}"/>
              </a:ext>
            </a:extLst>
          </p:cNvPr>
          <p:cNvSpPr txBox="1"/>
          <p:nvPr/>
        </p:nvSpPr>
        <p:spPr>
          <a:xfrm>
            <a:off x="218363" y="1421005"/>
            <a:ext cx="5648683" cy="4648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APS Forward 2040:</a:t>
            </a:r>
          </a:p>
          <a:p>
            <a:r>
              <a:rPr lang="en-US" sz="2667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Reshaping the Future of Education</a:t>
            </a:r>
          </a:p>
          <a:p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b="1" u="sng">
                <a:latin typeface="Segoe UI" panose="020B0502040204020203" pitchFamily="34" charset="0"/>
                <a:cs typeface="Segoe UI" panose="020B0502040204020203" pitchFamily="34" charset="0"/>
              </a:rPr>
              <a:t>Taskforce Meetings</a:t>
            </a:r>
          </a:p>
          <a:p>
            <a:r>
              <a:rPr lang="en-US" sz="1867">
                <a:latin typeface="Segoe UI" panose="020B0502040204020203" pitchFamily="34" charset="0"/>
                <a:cs typeface="Segoe UI" panose="020B0502040204020203" pitchFamily="34" charset="0"/>
              </a:rPr>
              <a:t>May 8, 2025 - </a:t>
            </a:r>
            <a:r>
              <a:rPr lang="en-US" sz="1867">
                <a:latin typeface="Segoe UI" panose="020B0502040204020203" pitchFamily="34" charset="0"/>
                <a:cs typeface="Segoe UI" panose="020B0502040204020203" pitchFamily="34" charset="0"/>
                <a:hlinkClick r:id="rId9"/>
              </a:rPr>
              <a:t>Presentation</a:t>
            </a:r>
            <a:endParaRPr lang="en-US" sz="1867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867">
                <a:latin typeface="Segoe UI" panose="020B0502040204020203" pitchFamily="34" charset="0"/>
                <a:cs typeface="Segoe UI" panose="020B0502040204020203" pitchFamily="34" charset="0"/>
              </a:rPr>
              <a:t>August 5, 2025- </a:t>
            </a:r>
            <a:r>
              <a:rPr lang="en-US" sz="1867">
                <a:latin typeface="Segoe UI" panose="020B0502040204020203" pitchFamily="34" charset="0"/>
                <a:cs typeface="Segoe UI" panose="020B0502040204020203" pitchFamily="34" charset="0"/>
                <a:hlinkClick r:id="rId10"/>
              </a:rPr>
              <a:t>Presentation</a:t>
            </a:r>
            <a:endParaRPr lang="en-US" sz="1867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b="1" u="sng">
                <a:latin typeface="Segoe UI" panose="020B0502040204020203" pitchFamily="34" charset="0"/>
                <a:cs typeface="Segoe UI" panose="020B0502040204020203" pitchFamily="34" charset="0"/>
              </a:rPr>
              <a:t>Upcoming Public Meetings</a:t>
            </a:r>
          </a:p>
          <a:p>
            <a:pPr marL="228611" indent="228611">
              <a:buFont typeface="Arial" panose="020B0604020202020204" pitchFamily="34" charset="0"/>
              <a:buChar char="•"/>
            </a:pPr>
            <a:r>
              <a:rPr lang="en-US" sz="1867"/>
              <a:t>October 20</a:t>
            </a:r>
          </a:p>
          <a:p>
            <a:pPr marL="228611" indent="228611">
              <a:buFont typeface="Arial" panose="020B0604020202020204" pitchFamily="34" charset="0"/>
              <a:buChar char="•"/>
            </a:pPr>
            <a:r>
              <a:rPr lang="en-US" sz="1867"/>
              <a:t>November 10</a:t>
            </a:r>
          </a:p>
          <a:p>
            <a:r>
              <a:rPr lang="en-US" sz="1867" b="1">
                <a:solidFill>
                  <a:schemeClr val="accent4"/>
                </a:solidFill>
              </a:rPr>
              <a:t>Virtual</a:t>
            </a:r>
            <a:r>
              <a:rPr lang="en-US" sz="1867">
                <a:solidFill>
                  <a:schemeClr val="accent4"/>
                </a:solidFill>
              </a:rPr>
              <a:t> – at Noon</a:t>
            </a:r>
          </a:p>
          <a:p>
            <a:r>
              <a:rPr lang="en-US" sz="1867" b="1">
                <a:solidFill>
                  <a:schemeClr val="accent4"/>
                </a:solidFill>
              </a:rPr>
              <a:t>In-person</a:t>
            </a:r>
            <a:r>
              <a:rPr lang="en-US" sz="1867">
                <a:solidFill>
                  <a:schemeClr val="accent4"/>
                </a:solidFill>
              </a:rPr>
              <a:t> at 6PM at CLL (130 Trinity Ave)</a:t>
            </a:r>
          </a:p>
          <a:p>
            <a:endParaRPr lang="en-US" sz="1600"/>
          </a:p>
          <a:p>
            <a:endParaRPr lang="en-US" sz="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C15193-2A0E-9BA5-4012-486CFF214E3B}"/>
              </a:ext>
            </a:extLst>
          </p:cNvPr>
          <p:cNvSpPr txBox="1"/>
          <p:nvPr/>
        </p:nvSpPr>
        <p:spPr>
          <a:xfrm>
            <a:off x="7376145" y="4274593"/>
            <a:ext cx="35052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7">
                <a:solidFill>
                  <a:schemeClr val="accent4"/>
                </a:solidFill>
              </a:rPr>
              <a:t>atlantapublicschools.us/APS2040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E0112B67-B809-7FD2-4784-74CC5DC46677}"/>
              </a:ext>
            </a:extLst>
          </p:cNvPr>
          <p:cNvSpPr txBox="1"/>
          <p:nvPr/>
        </p:nvSpPr>
        <p:spPr>
          <a:xfrm>
            <a:off x="7121791" y="1670343"/>
            <a:ext cx="4044419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4266"/>
              </a:lnSpc>
            </a:pPr>
            <a:r>
              <a:rPr lang="en-US" sz="4000" spc="-42">
                <a:ln>
                  <a:solidFill>
                    <a:schemeClr val="accent1"/>
                  </a:solidFill>
                </a:ln>
                <a:solidFill>
                  <a:schemeClr val="accent3"/>
                </a:solidFill>
                <a:latin typeface="Poppins Bold"/>
                <a:ea typeface="Poppins Bold"/>
                <a:cs typeface="Poppins Bold"/>
                <a:sym typeface="Poppins Bold"/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836124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8ACE4-ACD9-5D20-347E-D9F30EF9C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45C4EFB-F3DE-A127-15B9-81D825C9CF92}"/>
              </a:ext>
            </a:extLst>
          </p:cNvPr>
          <p:cNvGrpSpPr/>
          <p:nvPr/>
        </p:nvGrpSpPr>
        <p:grpSpPr>
          <a:xfrm>
            <a:off x="6096000" y="0"/>
            <a:ext cx="6096000" cy="6858001"/>
            <a:chOff x="0" y="0"/>
            <a:chExt cx="2408296" cy="29427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83B9E07-449A-9D8B-4BEC-FAEA6F87E5D1}"/>
                </a:ext>
              </a:extLst>
            </p:cNvPr>
            <p:cNvSpPr/>
            <p:nvPr/>
          </p:nvSpPr>
          <p:spPr>
            <a:xfrm>
              <a:off x="0" y="0"/>
              <a:ext cx="2408296" cy="2942706"/>
            </a:xfrm>
            <a:custGeom>
              <a:avLst/>
              <a:gdLst/>
              <a:ahLst/>
              <a:cxnLst/>
              <a:rect l="l" t="t" r="r" b="b"/>
              <a:pathLst>
                <a:path w="2408296" h="2942706">
                  <a:moveTo>
                    <a:pt x="0" y="0"/>
                  </a:moveTo>
                  <a:lnTo>
                    <a:pt x="2408296" y="0"/>
                  </a:lnTo>
                  <a:lnTo>
                    <a:pt x="2408296" y="2942706"/>
                  </a:lnTo>
                  <a:lnTo>
                    <a:pt x="0" y="2942706"/>
                  </a:lnTo>
                  <a:close/>
                </a:path>
              </a:pathLst>
            </a:custGeom>
            <a:solidFill>
              <a:srgbClr val="D8031C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E1E664E-ABB7-AB06-8F6A-AD334D935F5A}"/>
                </a:ext>
              </a:extLst>
            </p:cNvPr>
            <p:cNvSpPr txBox="1"/>
            <p:nvPr/>
          </p:nvSpPr>
          <p:spPr>
            <a:xfrm>
              <a:off x="0" y="-57150"/>
              <a:ext cx="2408296" cy="29998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0"/>
                </a:lnSpc>
              </a:pPr>
              <a:endParaRPr sz="1200">
                <a:solidFill>
                  <a:prstClr val="black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2538DBA3-BA35-F109-CD6A-FBEED72A2461}"/>
              </a:ext>
            </a:extLst>
          </p:cNvPr>
          <p:cNvSpPr/>
          <p:nvPr/>
        </p:nvSpPr>
        <p:spPr>
          <a:xfrm>
            <a:off x="11501704" y="3698552"/>
            <a:ext cx="690297" cy="1910165"/>
          </a:xfrm>
          <a:custGeom>
            <a:avLst/>
            <a:gdLst/>
            <a:ahLst/>
            <a:cxnLst/>
            <a:rect l="l" t="t" r="r" b="b"/>
            <a:pathLst>
              <a:path w="3129993" h="2865247">
                <a:moveTo>
                  <a:pt x="0" y="0"/>
                </a:moveTo>
                <a:lnTo>
                  <a:pt x="3129993" y="0"/>
                </a:lnTo>
                <a:lnTo>
                  <a:pt x="3129993" y="2865248"/>
                </a:lnTo>
                <a:lnTo>
                  <a:pt x="0" y="28652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228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A2A3036-D3D3-FBE7-1DBA-72315E542710}"/>
              </a:ext>
            </a:extLst>
          </p:cNvPr>
          <p:cNvSpPr/>
          <p:nvPr/>
        </p:nvSpPr>
        <p:spPr>
          <a:xfrm>
            <a:off x="4693567" y="0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9" y="0"/>
                </a:lnTo>
                <a:lnTo>
                  <a:pt x="3043039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079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AB3EA6B-E77C-DFAA-4CFE-CA0C4E8F8437}"/>
              </a:ext>
            </a:extLst>
          </p:cNvPr>
          <p:cNvSpPr/>
          <p:nvPr/>
        </p:nvSpPr>
        <p:spPr>
          <a:xfrm rot="-5400000" flipH="1">
            <a:off x="652198" y="-652198"/>
            <a:ext cx="1141603" cy="2445999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7244" t="-12151" r="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38C8B37-13C1-2732-5B39-1F1374307DB2}"/>
              </a:ext>
            </a:extLst>
          </p:cNvPr>
          <p:cNvSpPr txBox="1"/>
          <p:nvPr/>
        </p:nvSpPr>
        <p:spPr>
          <a:xfrm>
            <a:off x="6355090" y="8609"/>
            <a:ext cx="5577821" cy="1910165"/>
          </a:xfrm>
          <a:prstGeom prst="rect">
            <a:avLst/>
          </a:prstGeom>
          <a:noFill/>
        </p:spPr>
        <p:txBody>
          <a:bodyPr lIns="33867" tIns="33867" rIns="33867" bIns="33867" rtlCol="0" anchor="ctr"/>
          <a:lstStyle/>
          <a:p>
            <a:pPr algn="ctr" defTabSz="609630"/>
            <a:r>
              <a:rPr lang="en-US" sz="6400" b="1">
                <a:ln>
                  <a:solidFill>
                    <a:prstClr val="black"/>
                  </a:solidFill>
                </a:ln>
                <a:solidFill>
                  <a:srgbClr val="80818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SAVE THE DATE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125048-9AE2-0E6B-10ED-031E8D10A256}"/>
              </a:ext>
            </a:extLst>
          </p:cNvPr>
          <p:cNvSpPr txBox="1"/>
          <p:nvPr/>
        </p:nvSpPr>
        <p:spPr>
          <a:xfrm>
            <a:off x="6722259" y="3453360"/>
            <a:ext cx="4809275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266"/>
              </a:lnSpc>
            </a:pPr>
            <a:r>
              <a:rPr lang="en-US" sz="3600" b="1" spc="-42">
                <a:solidFill>
                  <a:srgbClr val="C0C0C0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Saturday</a:t>
            </a:r>
          </a:p>
          <a:p>
            <a:pPr algn="ctr" defTabSz="609630">
              <a:lnSpc>
                <a:spcPts val="4266"/>
              </a:lnSpc>
            </a:pPr>
            <a:r>
              <a:rPr lang="en-US" sz="3600" b="1" spc="-42">
                <a:solidFill>
                  <a:srgbClr val="C0C0C0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September 27</a:t>
            </a:r>
          </a:p>
          <a:p>
            <a:pPr algn="ctr" defTabSz="609630">
              <a:lnSpc>
                <a:spcPts val="4266"/>
              </a:lnSpc>
            </a:pPr>
            <a:r>
              <a:rPr lang="en-US" sz="3600" b="1" spc="-42">
                <a:solidFill>
                  <a:srgbClr val="C0C0C0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8:30 AM – 2:30 PM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920DAB-C7E2-B969-F1AE-A700159F36D1}"/>
              </a:ext>
            </a:extLst>
          </p:cNvPr>
          <p:cNvSpPr txBox="1"/>
          <p:nvPr/>
        </p:nvSpPr>
        <p:spPr>
          <a:xfrm>
            <a:off x="675375" y="3698552"/>
            <a:ext cx="5120817" cy="2646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Aft>
                <a:spcPts val="800"/>
              </a:spcAft>
            </a:pPr>
            <a:r>
              <a:rPr lang="en-US" sz="2667" b="1" spc="-42">
                <a:solidFill>
                  <a:srgbClr val="D8031C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Come learn more about:</a:t>
            </a:r>
          </a:p>
          <a:p>
            <a:pPr marL="381019" indent="-381019" defTabSz="60963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spc="-42">
                <a:solidFill>
                  <a:srgbClr val="1D1D1B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Your school’s 2025-2030 Strategic Plan</a:t>
            </a:r>
          </a:p>
          <a:p>
            <a:pPr marL="381019" indent="-381019" defTabSz="60963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spc="-42">
                <a:solidFill>
                  <a:srgbClr val="1D1D1B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Stakeholder Engagement</a:t>
            </a:r>
          </a:p>
          <a:p>
            <a:pPr marL="381019" indent="-381019" defTabSz="60963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spc="-42">
                <a:solidFill>
                  <a:srgbClr val="1D1D1B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Charter System</a:t>
            </a:r>
          </a:p>
          <a:p>
            <a:pPr algn="ctr" defTabSz="609630">
              <a:spcAft>
                <a:spcPts val="800"/>
              </a:spcAft>
            </a:pPr>
            <a:r>
              <a:rPr lang="en-US" sz="2667" i="1" spc="-42">
                <a:solidFill>
                  <a:srgbClr val="1D1D1B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…and much more</a:t>
            </a:r>
          </a:p>
          <a:p>
            <a:pPr algn="ctr" defTabSz="609630"/>
            <a:endParaRPr lang="en-US" sz="2133" spc="-42">
              <a:solidFill>
                <a:srgbClr val="1D1D1B"/>
              </a:solidFill>
              <a:latin typeface="Segoe UI" panose="020B0502040204020203" pitchFamily="34" charset="0"/>
              <a:ea typeface="Poppins Bold"/>
              <a:cs typeface="Segoe UI" panose="020B0502040204020203" pitchFamily="34" charset="0"/>
              <a:sym typeface="Poppins 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A01855-527A-1E0D-9E9C-636CEE76157F}"/>
              </a:ext>
            </a:extLst>
          </p:cNvPr>
          <p:cNvSpPr txBox="1"/>
          <p:nvPr/>
        </p:nvSpPr>
        <p:spPr>
          <a:xfrm>
            <a:off x="560317" y="2298071"/>
            <a:ext cx="5350931" cy="1107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2933" b="1" spc="-42">
                <a:solidFill>
                  <a:prstClr val="black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Bring the full GO Team</a:t>
            </a:r>
          </a:p>
          <a:p>
            <a:pPr algn="ctr" defTabSz="609630"/>
            <a:r>
              <a:rPr lang="en-US" sz="2133" b="1">
                <a:solidFill>
                  <a:srgbClr val="808184"/>
                </a:solidFill>
                <a:latin typeface="Calibri"/>
              </a:rPr>
              <a:t>Come ready to collaborate, contribute, and create the future!</a:t>
            </a:r>
            <a:r>
              <a:rPr lang="en-US" sz="2133" b="1" spc="-42">
                <a:solidFill>
                  <a:srgbClr val="808184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 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EACA0B9F-D6CC-EBF0-42DD-46E2E706DFB4}"/>
              </a:ext>
            </a:extLst>
          </p:cNvPr>
          <p:cNvSpPr txBox="1"/>
          <p:nvPr/>
        </p:nvSpPr>
        <p:spPr>
          <a:xfrm>
            <a:off x="6355089" y="1884967"/>
            <a:ext cx="5577821" cy="1350497"/>
          </a:xfrm>
          <a:prstGeom prst="rect">
            <a:avLst/>
          </a:prstGeom>
          <a:noFill/>
        </p:spPr>
        <p:txBody>
          <a:bodyPr lIns="33867" tIns="33867" rIns="33867" bIns="33867" rtlCol="0" anchor="ctr"/>
          <a:lstStyle/>
          <a:p>
            <a:pPr algn="ctr" defTabSz="609630"/>
            <a:r>
              <a:rPr lang="en-US" sz="5867">
                <a:ln>
                  <a:solidFill>
                    <a:srgbClr val="808184"/>
                  </a:solidFill>
                </a:ln>
                <a:solidFill>
                  <a:srgbClr val="F5F5F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G3 Summit</a:t>
            </a:r>
          </a:p>
          <a:p>
            <a:pPr algn="ctr" defTabSz="609630"/>
            <a:r>
              <a:rPr lang="en-US" sz="2933">
                <a:solidFill>
                  <a:prstClr val="black"/>
                </a:solidFill>
                <a:latin typeface="Segoe UI" panose="020B0502040204020203" pitchFamily="34" charset="0"/>
              </a:rPr>
              <a:t>Go</a:t>
            </a:r>
            <a:r>
              <a:rPr lang="en-US" sz="2933" b="1">
                <a:solidFill>
                  <a:srgbClr val="C0C0C0"/>
                </a:solidFill>
                <a:latin typeface="Segoe UI" panose="020B0502040204020203" pitchFamily="34" charset="0"/>
              </a:rPr>
              <a:t>.</a:t>
            </a:r>
            <a:r>
              <a:rPr lang="en-US" sz="2933">
                <a:solidFill>
                  <a:prstClr val="black"/>
                </a:solidFill>
                <a:latin typeface="Segoe UI" panose="020B0502040204020203" pitchFamily="34" charset="0"/>
              </a:rPr>
              <a:t>Grow</a:t>
            </a:r>
            <a:r>
              <a:rPr lang="en-US" sz="2933" b="1">
                <a:solidFill>
                  <a:srgbClr val="C0C0C0"/>
                </a:solidFill>
                <a:latin typeface="Segoe UI" panose="020B0502040204020203" pitchFamily="34" charset="0"/>
              </a:rPr>
              <a:t>.</a:t>
            </a:r>
            <a:r>
              <a:rPr lang="en-US" sz="2933">
                <a:solidFill>
                  <a:prstClr val="black"/>
                </a:solidFill>
                <a:latin typeface="Segoe UI" panose="020B0502040204020203" pitchFamily="34" charset="0"/>
              </a:rPr>
              <a:t>Govern</a:t>
            </a:r>
            <a:r>
              <a:rPr lang="en-US" sz="2933" b="1">
                <a:solidFill>
                  <a:srgbClr val="C0C0C0"/>
                </a:solidFill>
                <a:latin typeface="Segoe UI" panose="020B0502040204020203" pitchFamily="34" charset="0"/>
              </a:rPr>
              <a:t>.</a:t>
            </a:r>
            <a:endParaRPr sz="2933" b="1">
              <a:solidFill>
                <a:srgbClr val="C0C0C0"/>
              </a:solidFill>
              <a:latin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079C6B-2B54-6F27-54AA-D7B1480CA8CB}"/>
              </a:ext>
            </a:extLst>
          </p:cNvPr>
          <p:cNvSpPr txBox="1"/>
          <p:nvPr/>
        </p:nvSpPr>
        <p:spPr>
          <a:xfrm>
            <a:off x="1076783" y="1237654"/>
            <a:ext cx="43180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867" b="1" spc="-42">
                <a:ln>
                  <a:solidFill>
                    <a:srgbClr val="808184"/>
                  </a:solidFill>
                </a:ln>
                <a:solidFill>
                  <a:srgbClr val="D8031C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IN-PERSON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618A0F44-AA66-1F06-7F62-64625736AEAB}"/>
              </a:ext>
            </a:extLst>
          </p:cNvPr>
          <p:cNvSpPr txBox="1"/>
          <p:nvPr/>
        </p:nvSpPr>
        <p:spPr>
          <a:xfrm>
            <a:off x="6106745" y="5228023"/>
            <a:ext cx="6085255" cy="1377108"/>
          </a:xfrm>
          <a:prstGeom prst="rect">
            <a:avLst/>
          </a:prstGeom>
          <a:solidFill>
            <a:schemeClr val="accent1"/>
          </a:solidFill>
        </p:spPr>
        <p:txBody>
          <a:bodyPr lIns="33867" tIns="33867" rIns="33867" bIns="33867" rtlCol="0" anchor="ctr"/>
          <a:lstStyle/>
          <a:p>
            <a:pPr algn="ctr" defTabSz="609630"/>
            <a:r>
              <a:rPr lang="en-US" sz="2667">
                <a:solidFill>
                  <a:srgbClr val="F5F5F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Atlanta College &amp; Career Academy</a:t>
            </a:r>
          </a:p>
          <a:p>
            <a:pPr algn="ctr" defTabSz="609630"/>
            <a:r>
              <a:rPr lang="en-US" sz="2400">
                <a:solidFill>
                  <a:prstClr val="black"/>
                </a:solidFill>
                <a:latin typeface="Segoe UI" panose="020B0502040204020203" pitchFamily="34" charset="0"/>
              </a:rPr>
              <a:t>1090 Windsor St SW</a:t>
            </a:r>
            <a:endParaRPr sz="2400" b="1">
              <a:solidFill>
                <a:srgbClr val="C0C0C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79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679C65-F903-6297-8864-BC276CA0A426}"/>
              </a:ext>
            </a:extLst>
          </p:cNvPr>
          <p:cNvSpPr txBox="1">
            <a:spLocks/>
          </p:cNvSpPr>
          <p:nvPr/>
        </p:nvSpPr>
        <p:spPr>
          <a:xfrm>
            <a:off x="0" y="3044952"/>
            <a:ext cx="7521388" cy="76809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3656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chemeClr val="accent4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9955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41C-C8D3-18D3-D3EE-78716E8D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3070478"/>
            <a:ext cx="6400800" cy="1558671"/>
          </a:xfrm>
        </p:spPr>
        <p:txBody>
          <a:bodyPr/>
          <a:lstStyle/>
          <a:p>
            <a:r>
              <a:rPr lang="en-US"/>
              <a:t>2021-2025</a:t>
            </a:r>
            <a:br>
              <a:rPr lang="en-US"/>
            </a:br>
            <a:r>
              <a:rPr lang="en-US"/>
              <a:t>Strategic Plan</a:t>
            </a:r>
          </a:p>
        </p:txBody>
      </p:sp>
    </p:spTree>
    <p:extLst>
      <p:ext uri="{BB962C8B-B14F-4D97-AF65-F5344CB8AC3E}">
        <p14:creationId xmlns:p14="http://schemas.microsoft.com/office/powerpoint/2010/main" val="228256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2000" y="1873123"/>
            <a:ext cx="16205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934" marR="5080" indent="-483870">
              <a:spcBef>
                <a:spcPts val="100"/>
              </a:spcBef>
            </a:pP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APS </a:t>
            </a:r>
            <a:r>
              <a:rPr sz="1200" b="1" i="1">
                <a:solidFill>
                  <a:srgbClr val="151515"/>
                </a:solidFill>
                <a:latin typeface="Calibri"/>
                <a:cs typeface="Calibri"/>
              </a:rPr>
              <a:t>Strategic </a:t>
            </a: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Priorities </a:t>
            </a:r>
            <a:r>
              <a:rPr sz="1200" b="1" i="1">
                <a:solidFill>
                  <a:srgbClr val="151515"/>
                </a:solidFill>
                <a:latin typeface="Calibri"/>
                <a:cs typeface="Calibri"/>
              </a:rPr>
              <a:t>&amp; </a:t>
            </a:r>
            <a:r>
              <a:rPr sz="1200" b="1" i="1" spc="-26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Initiatives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2868" y="2327148"/>
            <a:ext cx="4003675" cy="655308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710">
              <a:spcBef>
                <a:spcPts val="310"/>
              </a:spcBef>
            </a:pPr>
            <a:r>
              <a:rPr sz="1000" b="1" spc="-5">
                <a:latin typeface="Calibri"/>
                <a:cs typeface="Calibri"/>
              </a:rPr>
              <a:t>1</a:t>
            </a:r>
            <a:r>
              <a:rPr sz="1000" b="1" spc="-10">
                <a:latin typeface="Calibri"/>
                <a:cs typeface="Calibri"/>
              </a:rPr>
              <a:t>A</a:t>
            </a:r>
            <a:r>
              <a:rPr sz="1000" b="1" spc="-5">
                <a:latin typeface="Calibri"/>
                <a:cs typeface="Calibri"/>
              </a:rPr>
              <a:t>.</a:t>
            </a:r>
            <a:r>
              <a:rPr sz="1000" b="1">
                <a:latin typeface="Calibri"/>
                <a:cs typeface="Calibri"/>
              </a:rPr>
              <a:t> </a:t>
            </a:r>
            <a:r>
              <a:rPr sz="1000" spc="-5" err="1">
                <a:latin typeface="Calibri"/>
                <a:cs typeface="Calibri"/>
              </a:rPr>
              <a:t>t</a:t>
            </a:r>
            <a:r>
              <a:rPr sz="1000" err="1">
                <a:latin typeface="Calibri"/>
                <a:cs typeface="Calibri"/>
              </a:rPr>
              <a:t>b</a:t>
            </a:r>
            <a:r>
              <a:rPr sz="1000" spc="-5" err="1">
                <a:latin typeface="Calibri"/>
                <a:cs typeface="Calibri"/>
              </a:rPr>
              <a:t>d</a:t>
            </a:r>
            <a:endParaRPr sz="1000">
              <a:latin typeface="Calibri"/>
              <a:cs typeface="Calibri"/>
            </a:endParaRPr>
          </a:p>
          <a:p>
            <a:pPr marL="92710">
              <a:spcBef>
                <a:spcPts val="605"/>
              </a:spcBef>
            </a:pPr>
            <a:r>
              <a:rPr sz="1000" b="1" spc="-5">
                <a:latin typeface="Calibri"/>
                <a:cs typeface="Calibri"/>
              </a:rPr>
              <a:t>1B. </a:t>
            </a:r>
            <a:r>
              <a:rPr sz="1000" spc="-5" err="1">
                <a:latin typeface="Calibri"/>
                <a:cs typeface="Calibri"/>
              </a:rPr>
              <a:t>t</a:t>
            </a:r>
            <a:r>
              <a:rPr sz="1000" err="1">
                <a:latin typeface="Calibri"/>
                <a:cs typeface="Calibri"/>
              </a:rPr>
              <a:t>b</a:t>
            </a:r>
            <a:r>
              <a:rPr sz="1000" spc="-5" err="1">
                <a:latin typeface="Calibri"/>
                <a:cs typeface="Calibri"/>
              </a:rPr>
              <a:t>d</a:t>
            </a:r>
            <a:endParaRPr sz="1000">
              <a:latin typeface="Calibri"/>
              <a:cs typeface="Calibri"/>
            </a:endParaRPr>
          </a:p>
          <a:p>
            <a:pPr marL="92710">
              <a:spcBef>
                <a:spcPts val="585"/>
              </a:spcBef>
            </a:pPr>
            <a:r>
              <a:rPr sz="1000" b="1" spc="-5">
                <a:latin typeface="Calibri"/>
                <a:cs typeface="Calibri"/>
              </a:rPr>
              <a:t>1C. </a:t>
            </a:r>
            <a:r>
              <a:rPr sz="1000" spc="-5" err="1">
                <a:latin typeface="Calibri"/>
                <a:cs typeface="Calibri"/>
              </a:rPr>
              <a:t>t</a:t>
            </a:r>
            <a:r>
              <a:rPr sz="1000" err="1">
                <a:latin typeface="Calibri"/>
                <a:cs typeface="Calibri"/>
              </a:rPr>
              <a:t>b</a:t>
            </a:r>
            <a:r>
              <a:rPr sz="1000" spc="-5" err="1">
                <a:latin typeface="Calibri"/>
                <a:cs typeface="Calibri"/>
              </a:rPr>
              <a:t>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2879" y="3582060"/>
            <a:ext cx="479425" cy="4826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spcBef>
                <a:spcPts val="700"/>
              </a:spcBef>
            </a:pPr>
            <a:r>
              <a:rPr sz="1000" b="1" spc="-10">
                <a:latin typeface="Calibri"/>
                <a:cs typeface="Calibri"/>
              </a:rPr>
              <a:t>T</a:t>
            </a:r>
            <a:r>
              <a:rPr sz="1000" b="1" spc="-5">
                <a:latin typeface="Calibri"/>
                <a:cs typeface="Calibri"/>
              </a:rPr>
              <a:t>B</a:t>
            </a:r>
            <a:r>
              <a:rPr sz="1000" b="1" spc="-10">
                <a:latin typeface="Calibri"/>
                <a:cs typeface="Calibri"/>
              </a:rPr>
              <a:t>D</a:t>
            </a:r>
            <a:r>
              <a:rPr sz="1000" b="1" spc="-5">
                <a:latin typeface="Calibri"/>
                <a:cs typeface="Calibri"/>
              </a:rPr>
              <a:t>:</a:t>
            </a:r>
            <a:r>
              <a:rPr sz="1000" b="1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t</a:t>
            </a:r>
            <a:r>
              <a:rPr sz="1000">
                <a:latin typeface="Calibri"/>
                <a:cs typeface="Calibri"/>
              </a:rPr>
              <a:t>b</a:t>
            </a:r>
            <a:r>
              <a:rPr sz="1000" spc="-5">
                <a:latin typeface="Calibri"/>
                <a:cs typeface="Calibri"/>
              </a:rPr>
              <a:t>d</a:t>
            </a:r>
            <a:endParaRPr sz="1000">
              <a:latin typeface="Calibri"/>
              <a:cs typeface="Calibri"/>
            </a:endParaRPr>
          </a:p>
          <a:p>
            <a:pPr marL="12700">
              <a:spcBef>
                <a:spcPts val="600"/>
              </a:spcBef>
            </a:pPr>
            <a:r>
              <a:rPr sz="1000" b="1" spc="-10">
                <a:latin typeface="Calibri"/>
                <a:cs typeface="Calibri"/>
              </a:rPr>
              <a:t>T</a:t>
            </a:r>
            <a:r>
              <a:rPr sz="1000" b="1" spc="-5">
                <a:latin typeface="Calibri"/>
                <a:cs typeface="Calibri"/>
              </a:rPr>
              <a:t>B</a:t>
            </a:r>
            <a:r>
              <a:rPr sz="1000" b="1" spc="-10">
                <a:latin typeface="Calibri"/>
                <a:cs typeface="Calibri"/>
              </a:rPr>
              <a:t>D</a:t>
            </a:r>
            <a:r>
              <a:rPr sz="1000" b="1" spc="-5">
                <a:latin typeface="Calibri"/>
                <a:cs typeface="Calibri"/>
              </a:rPr>
              <a:t>:</a:t>
            </a:r>
            <a:r>
              <a:rPr sz="1000" b="1">
                <a:latin typeface="Calibri"/>
                <a:cs typeface="Calibri"/>
              </a:rPr>
              <a:t> </a:t>
            </a:r>
            <a:r>
              <a:rPr sz="1000" spc="-5">
                <a:latin typeface="Calibri"/>
                <a:cs typeface="Calibri"/>
              </a:rPr>
              <a:t>t</a:t>
            </a:r>
            <a:r>
              <a:rPr sz="1000">
                <a:latin typeface="Calibri"/>
                <a:cs typeface="Calibri"/>
              </a:rPr>
              <a:t>b</a:t>
            </a:r>
            <a:r>
              <a:rPr sz="1000" spc="-5">
                <a:latin typeface="Calibri"/>
                <a:cs typeface="Calibri"/>
              </a:rPr>
              <a:t>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7746" y="23240"/>
            <a:ext cx="9956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>
                <a:solidFill>
                  <a:srgbClr val="151515"/>
                </a:solidFill>
                <a:latin typeface="Calibri"/>
                <a:cs typeface="Calibri"/>
              </a:rPr>
              <a:t>School</a:t>
            </a:r>
            <a:r>
              <a:rPr sz="1400" b="1" spc="-75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400" b="1">
                <a:solidFill>
                  <a:srgbClr val="151515"/>
                </a:solidFill>
                <a:latin typeface="Calibri"/>
                <a:cs typeface="Calibri"/>
              </a:rPr>
              <a:t>Name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5730" y="675894"/>
            <a:ext cx="8756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SMART</a:t>
            </a:r>
            <a:r>
              <a:rPr sz="1200" b="1" i="1" spc="-4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Goals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5376" y="2002028"/>
            <a:ext cx="11169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School Strategies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62555" y="946403"/>
            <a:ext cx="1912620" cy="484748"/>
          </a:xfrm>
          <a:prstGeom prst="rect">
            <a:avLst/>
          </a:prstGeom>
          <a:ln w="127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>
              <a:spcBef>
                <a:spcPts val="900"/>
              </a:spcBef>
            </a:pPr>
            <a:r>
              <a:rPr sz="1200" spc="-5">
                <a:latin typeface="Calibri"/>
                <a:cs typeface="Calibri"/>
              </a:rPr>
              <a:t>TBD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72711" y="944880"/>
            <a:ext cx="1912620" cy="484748"/>
          </a:xfrm>
          <a:prstGeom prst="rect">
            <a:avLst/>
          </a:prstGeom>
          <a:ln w="127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>
              <a:spcBef>
                <a:spcPts val="894"/>
              </a:spcBef>
            </a:pPr>
            <a:r>
              <a:rPr sz="1200" spc="-5">
                <a:latin typeface="Calibri"/>
                <a:cs typeface="Calibri"/>
              </a:rPr>
              <a:t>TBD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82867" y="944880"/>
            <a:ext cx="1912620" cy="484748"/>
          </a:xfrm>
          <a:prstGeom prst="rect">
            <a:avLst/>
          </a:prstGeom>
          <a:ln w="127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>
              <a:spcBef>
                <a:spcPts val="894"/>
              </a:spcBef>
            </a:pPr>
            <a:r>
              <a:rPr sz="1200" spc="-5">
                <a:latin typeface="Calibri"/>
                <a:cs typeface="Calibri"/>
              </a:rPr>
              <a:t>TBD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41992" y="6637732"/>
            <a:ext cx="1873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>
                <a:latin typeface="Verdana"/>
                <a:cs typeface="Verdana"/>
              </a:rPr>
              <a:t>14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68648" y="1965705"/>
            <a:ext cx="16497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School </a:t>
            </a:r>
            <a:r>
              <a:rPr sz="1200" b="1" i="1">
                <a:solidFill>
                  <a:srgbClr val="151515"/>
                </a:solidFill>
                <a:latin typeface="Calibri"/>
                <a:cs typeface="Calibri"/>
              </a:rPr>
              <a:t>Strategic</a:t>
            </a:r>
            <a:r>
              <a:rPr sz="1200" b="1" i="1" spc="-25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Priorities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75431" y="3731134"/>
            <a:ext cx="123189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b="1" spc="-10">
                <a:latin typeface="Calibri"/>
                <a:cs typeface="Calibri"/>
              </a:rPr>
              <a:t>4.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70224" y="4681500"/>
            <a:ext cx="123189" cy="480059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spcBef>
                <a:spcPts val="685"/>
              </a:spcBef>
            </a:pPr>
            <a:r>
              <a:rPr sz="1000" b="1" spc="-10">
                <a:latin typeface="Calibri"/>
                <a:cs typeface="Calibri"/>
              </a:rPr>
              <a:t>6.</a:t>
            </a:r>
            <a:endParaRPr sz="1000">
              <a:latin typeface="Calibri"/>
              <a:cs typeface="Calibri"/>
            </a:endParaRPr>
          </a:p>
          <a:p>
            <a:pPr marL="12700">
              <a:spcBef>
                <a:spcPts val="590"/>
              </a:spcBef>
            </a:pPr>
            <a:r>
              <a:rPr sz="1000" b="1" spc="-10">
                <a:latin typeface="Calibri"/>
                <a:cs typeface="Calibri"/>
              </a:rPr>
              <a:t>7.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95730" y="189738"/>
            <a:ext cx="5137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M</a:t>
            </a:r>
            <a:r>
              <a:rPr sz="1200" b="1" i="1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ss</a:t>
            </a:r>
            <a:r>
              <a:rPr sz="1200" b="1" i="1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98894" y="226567"/>
            <a:ext cx="4114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V</a:t>
            </a:r>
            <a:r>
              <a:rPr sz="1200" b="1" i="1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s</a:t>
            </a:r>
            <a:r>
              <a:rPr sz="1200" b="1" i="1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sz="1200" b="1" i="1" spc="-5">
                <a:solidFill>
                  <a:srgbClr val="151515"/>
                </a:solidFill>
                <a:latin typeface="Calibri"/>
                <a:cs typeface="Calibri"/>
              </a:rPr>
              <a:t>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552702" y="2377186"/>
            <a:ext cx="1889125" cy="989965"/>
            <a:chOff x="28701" y="2377185"/>
            <a:chExt cx="1889125" cy="989965"/>
          </a:xfrm>
        </p:grpSpPr>
        <p:sp>
          <p:nvSpPr>
            <p:cNvPr id="22" name="object 22"/>
            <p:cNvSpPr/>
            <p:nvPr/>
          </p:nvSpPr>
          <p:spPr>
            <a:xfrm>
              <a:off x="54101" y="2402585"/>
              <a:ext cx="1838325" cy="939165"/>
            </a:xfrm>
            <a:custGeom>
              <a:avLst/>
              <a:gdLst/>
              <a:ahLst/>
              <a:cxnLst/>
              <a:rect l="l" t="t" r="r" b="b"/>
              <a:pathLst>
                <a:path w="1838325" h="939164">
                  <a:moveTo>
                    <a:pt x="1837944" y="0"/>
                  </a:moveTo>
                  <a:lnTo>
                    <a:pt x="0" y="0"/>
                  </a:lnTo>
                  <a:lnTo>
                    <a:pt x="0" y="938784"/>
                  </a:lnTo>
                  <a:lnTo>
                    <a:pt x="1837944" y="938784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101" y="2402585"/>
              <a:ext cx="1838325" cy="939165"/>
            </a:xfrm>
            <a:custGeom>
              <a:avLst/>
              <a:gdLst/>
              <a:ahLst/>
              <a:cxnLst/>
              <a:rect l="l" t="t" r="r" b="b"/>
              <a:pathLst>
                <a:path w="1838325" h="939164">
                  <a:moveTo>
                    <a:pt x="0" y="938784"/>
                  </a:moveTo>
                  <a:lnTo>
                    <a:pt x="1837944" y="938784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938784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909063" y="2471421"/>
            <a:ext cx="1172210" cy="774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10795" algn="ctr"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ster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1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dem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c  Excellence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900" dirty="0">
              <a:latin typeface="Calibri"/>
              <a:cs typeface="Calibri"/>
            </a:endParaRPr>
          </a:p>
          <a:p>
            <a:pPr marL="12700" marR="5080" algn="ctr">
              <a:spcBef>
                <a:spcPts val="5"/>
              </a:spcBef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Curriculum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Instruction </a:t>
            </a:r>
            <a:r>
              <a:rPr sz="90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Signature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900" dirty="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552702" y="3591815"/>
            <a:ext cx="1889125" cy="831215"/>
            <a:chOff x="28701" y="3591814"/>
            <a:chExt cx="1889125" cy="831215"/>
          </a:xfrm>
        </p:grpSpPr>
        <p:sp>
          <p:nvSpPr>
            <p:cNvPr id="26" name="object 26"/>
            <p:cNvSpPr/>
            <p:nvPr/>
          </p:nvSpPr>
          <p:spPr>
            <a:xfrm>
              <a:off x="54101" y="3617214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1837944" y="0"/>
                  </a:moveTo>
                  <a:lnTo>
                    <a:pt x="0" y="0"/>
                  </a:lnTo>
                  <a:lnTo>
                    <a:pt x="0" y="780288"/>
                  </a:lnTo>
                  <a:lnTo>
                    <a:pt x="1837944" y="780288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006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101" y="3617214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0" y="780288"/>
                  </a:moveTo>
                  <a:lnTo>
                    <a:pt x="1837944" y="780288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8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832864" y="3686683"/>
            <a:ext cx="1321435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5080" indent="-128270">
              <a:spcBef>
                <a:spcPts val="100"/>
              </a:spcBef>
            </a:pP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Building</a:t>
            </a:r>
            <a:r>
              <a:rPr sz="1200" b="1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r>
              <a:rPr sz="1200" b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200" b="1" spc="-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12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1200">
              <a:latin typeface="Calibri"/>
              <a:cs typeface="Calibri"/>
            </a:endParaRPr>
          </a:p>
          <a:p>
            <a:pPr marL="155575" marR="15875" indent="-128270">
              <a:spcBef>
                <a:spcPts val="10"/>
              </a:spcBef>
            </a:pP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Whole Child </a:t>
            </a:r>
            <a:r>
              <a:rPr sz="90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Intervention </a:t>
            </a:r>
            <a:r>
              <a:rPr sz="900" spc="-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Personalized Learning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552702" y="4618991"/>
            <a:ext cx="1889125" cy="831215"/>
            <a:chOff x="28701" y="4618990"/>
            <a:chExt cx="1889125" cy="831215"/>
          </a:xfrm>
        </p:grpSpPr>
        <p:sp>
          <p:nvSpPr>
            <p:cNvPr id="30" name="object 30"/>
            <p:cNvSpPr/>
            <p:nvPr/>
          </p:nvSpPr>
          <p:spPr>
            <a:xfrm>
              <a:off x="54101" y="4644390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1837944" y="0"/>
                  </a:moveTo>
                  <a:lnTo>
                    <a:pt x="0" y="0"/>
                  </a:lnTo>
                  <a:lnTo>
                    <a:pt x="0" y="780288"/>
                  </a:lnTo>
                  <a:lnTo>
                    <a:pt x="1837944" y="780288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DF6A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101" y="4644390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0" y="780288"/>
                  </a:moveTo>
                  <a:lnTo>
                    <a:pt x="1837944" y="780288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8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675892" y="4714495"/>
            <a:ext cx="1638300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marR="5080" indent="-325120">
              <a:spcBef>
                <a:spcPts val="100"/>
              </a:spcBef>
            </a:pP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Equipping &amp; </a:t>
            </a:r>
            <a:r>
              <a:rPr sz="1200" b="1" spc="-5">
                <a:solidFill>
                  <a:srgbClr val="FFFFFF"/>
                </a:solidFill>
                <a:latin typeface="Calibri"/>
                <a:cs typeface="Calibri"/>
              </a:rPr>
              <a:t>Empowering </a:t>
            </a:r>
            <a:r>
              <a:rPr sz="1200" b="1" spc="-2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>
                <a:solidFill>
                  <a:srgbClr val="FFFFFF"/>
                </a:solidFill>
                <a:latin typeface="Calibri"/>
                <a:cs typeface="Calibri"/>
              </a:rPr>
              <a:t>Leaders</a:t>
            </a:r>
            <a:r>
              <a:rPr sz="1200" b="1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200" b="1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endParaRPr sz="1200">
              <a:latin typeface="Calibri"/>
              <a:cs typeface="Calibri"/>
            </a:endParaRPr>
          </a:p>
          <a:p>
            <a:pPr marL="212090" marR="32384" indent="172085">
              <a:spcBef>
                <a:spcPts val="10"/>
              </a:spcBef>
            </a:pP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Strategic Staff Support </a:t>
            </a:r>
            <a:r>
              <a:rPr sz="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Equitable</a:t>
            </a:r>
            <a:r>
              <a:rPr sz="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Resource</a:t>
            </a:r>
            <a:r>
              <a:rPr sz="9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Allocation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552702" y="5655310"/>
            <a:ext cx="1889125" cy="831215"/>
            <a:chOff x="28701" y="5655309"/>
            <a:chExt cx="1889125" cy="831215"/>
          </a:xfrm>
        </p:grpSpPr>
        <p:sp>
          <p:nvSpPr>
            <p:cNvPr id="34" name="object 34"/>
            <p:cNvSpPr/>
            <p:nvPr/>
          </p:nvSpPr>
          <p:spPr>
            <a:xfrm>
              <a:off x="54101" y="5680709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1837944" y="0"/>
                  </a:moveTo>
                  <a:lnTo>
                    <a:pt x="0" y="0"/>
                  </a:lnTo>
                  <a:lnTo>
                    <a:pt x="0" y="780287"/>
                  </a:lnTo>
                  <a:lnTo>
                    <a:pt x="1837944" y="780287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101" y="5680709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0" y="780287"/>
                  </a:moveTo>
                  <a:lnTo>
                    <a:pt x="1837944" y="780287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7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832863" y="5751678"/>
            <a:ext cx="1454150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marR="136525" indent="-167640">
              <a:spcBef>
                <a:spcPts val="100"/>
              </a:spcBef>
            </a:pPr>
            <a:r>
              <a:rPr sz="1200" b="1" spc="-5">
                <a:solidFill>
                  <a:srgbClr val="FFFFFF"/>
                </a:solidFill>
                <a:latin typeface="Calibri"/>
                <a:cs typeface="Calibri"/>
              </a:rPr>
              <a:t>Creating</a:t>
            </a:r>
            <a:r>
              <a:rPr sz="1200" b="1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1200" b="1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200" b="1" spc="-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r>
              <a:rPr sz="1200" b="1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1200">
              <a:latin typeface="Calibri"/>
              <a:cs typeface="Calibri"/>
            </a:endParaRPr>
          </a:p>
          <a:p>
            <a:pPr marL="43815" algn="ctr">
              <a:spcBef>
                <a:spcPts val="10"/>
              </a:spcBef>
            </a:pP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Strategic</a:t>
            </a:r>
            <a:r>
              <a:rPr sz="9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9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900">
              <a:latin typeface="Calibri"/>
              <a:cs typeface="Calibri"/>
            </a:endParaRPr>
          </a:p>
          <a:p>
            <a:pPr marL="42545" algn="ctr"/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Equitable</a:t>
            </a:r>
            <a:r>
              <a:rPr sz="9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Resource</a:t>
            </a:r>
            <a:r>
              <a:rPr sz="9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>
                <a:solidFill>
                  <a:srgbClr val="FFFFFF"/>
                </a:solidFill>
                <a:latin typeface="Calibri"/>
                <a:cs typeface="Calibri"/>
              </a:rPr>
              <a:t>Allocation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86099" y="5781548"/>
            <a:ext cx="123189" cy="480059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spcBef>
                <a:spcPts val="685"/>
              </a:spcBef>
            </a:pPr>
            <a:r>
              <a:rPr sz="1000" b="1" spc="-10">
                <a:latin typeface="Calibri"/>
                <a:cs typeface="Calibri"/>
              </a:rPr>
              <a:t>8.</a:t>
            </a:r>
            <a:endParaRPr sz="1000">
              <a:latin typeface="Calibri"/>
              <a:cs typeface="Calibri"/>
            </a:endParaRPr>
          </a:p>
          <a:p>
            <a:pPr marL="12700">
              <a:spcBef>
                <a:spcPts val="590"/>
              </a:spcBef>
            </a:pPr>
            <a:r>
              <a:rPr sz="1000" b="1" spc="-10">
                <a:latin typeface="Calibri"/>
                <a:cs typeface="Calibri"/>
              </a:rPr>
              <a:t>9.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0C7DB9F-01F5-8F06-F70C-42E3420FB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469" y="0"/>
            <a:ext cx="88711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C5E807-4451-E2A4-E37D-83673FE47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EAC3E3-AE44-D86F-8169-374873B24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801" y="0"/>
            <a:ext cx="8898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4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EC6129-D626-69F3-B739-D09F84C46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BA3446-3F07-0F29-D876-EDF5F54A0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42862"/>
            <a:ext cx="897255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4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6A01D7-8FA4-5D34-9FD8-B467520D4E76}"/>
              </a:ext>
            </a:extLst>
          </p:cNvPr>
          <p:cNvSpPr txBox="1">
            <a:spLocks/>
          </p:cNvSpPr>
          <p:nvPr/>
        </p:nvSpPr>
        <p:spPr>
          <a:xfrm>
            <a:off x="68365" y="76912"/>
            <a:ext cx="8289421" cy="170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D47B22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Strategic Plan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D47B22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Priority Ranking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F32C4-89EA-FD40-34E7-595997B7F1F5}"/>
              </a:ext>
            </a:extLst>
          </p:cNvPr>
          <p:cNvSpPr txBox="1"/>
          <p:nvPr/>
        </p:nvSpPr>
        <p:spPr>
          <a:xfrm>
            <a:off x="470017" y="2144995"/>
            <a:ext cx="748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0C8B02-3910-1291-098C-2B2D7DFD639C}"/>
              </a:ext>
            </a:extLst>
          </p:cNvPr>
          <p:cNvSpPr txBox="1"/>
          <p:nvPr/>
        </p:nvSpPr>
        <p:spPr>
          <a:xfrm>
            <a:off x="1351901" y="1775663"/>
            <a:ext cx="60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Insert the school’s priorities from Higher to Lower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52E0AB-8808-4E3B-A7F0-F54619698A17}"/>
              </a:ext>
            </a:extLst>
          </p:cNvPr>
          <p:cNvSpPr txBox="1"/>
          <p:nvPr/>
        </p:nvSpPr>
        <p:spPr>
          <a:xfrm>
            <a:off x="1143649" y="2512465"/>
            <a:ext cx="699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A78CE96-E5BA-EF3A-7B27-C48C2EC93A32}"/>
              </a:ext>
            </a:extLst>
          </p:cNvPr>
          <p:cNvSpPr/>
          <p:nvPr/>
        </p:nvSpPr>
        <p:spPr>
          <a:xfrm>
            <a:off x="392649" y="2587752"/>
            <a:ext cx="502920" cy="3538728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BC8D2-E0D2-48A1-071D-45B80C433627}"/>
              </a:ext>
            </a:extLst>
          </p:cNvPr>
          <p:cNvSpPr txBox="1"/>
          <p:nvPr/>
        </p:nvSpPr>
        <p:spPr>
          <a:xfrm>
            <a:off x="260029" y="2263641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Higher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AA40D-00A5-285B-67A0-5260578C2903}"/>
              </a:ext>
            </a:extLst>
          </p:cNvPr>
          <p:cNvSpPr txBox="1"/>
          <p:nvPr/>
        </p:nvSpPr>
        <p:spPr>
          <a:xfrm>
            <a:off x="285003" y="6126480"/>
            <a:ext cx="718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Lower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9E9B77-9D99-F373-086B-6BF090A42CEE}"/>
              </a:ext>
            </a:extLst>
          </p:cNvPr>
          <p:cNvSpPr txBox="1"/>
          <p:nvPr/>
        </p:nvSpPr>
        <p:spPr>
          <a:xfrm>
            <a:off x="1351901" y="2779351"/>
            <a:ext cx="10268976" cy="255454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defRPr/>
            </a:pPr>
            <a:r>
              <a:rPr lang="en-US" sz="4000" b="1">
                <a:solidFill>
                  <a:srgbClr val="FF0000"/>
                </a:solidFill>
                <a:latin typeface="Arial Black" panose="020B0A04020102020204" pitchFamily="34" charset="0"/>
              </a:rPr>
              <a:t>Before Presenting to your GO Team: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A92A91"/>
                </a:solidFill>
                <a:effectLst/>
                <a:uLnTx/>
                <a:uFillTx/>
                <a:latin typeface="Arial Black"/>
              </a:rPr>
              <a:t>Insert the Strategic Plan Ranking Slide from your last Fall </a:t>
            </a:r>
            <a:r>
              <a:rPr lang="en-US" sz="4000" kern="0">
                <a:solidFill>
                  <a:srgbClr val="A92A91"/>
                </a:solidFill>
                <a:latin typeface="Arial Black"/>
              </a:rPr>
              <a:t>2024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A92A91"/>
                </a:solidFill>
                <a:effectLst/>
                <a:uLnTx/>
                <a:uFillTx/>
                <a:latin typeface="Arial Black"/>
              </a:rPr>
              <a:t> Presentation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917937-A138-8982-B4DE-647EA613D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4"/>
            <a:ext cx="12192000" cy="685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3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83867-F15A-AA5F-622A-597EDBC8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06AFE69-1EFF-278A-9400-9B6DC48BB4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991703"/>
              </p:ext>
            </p:extLst>
          </p:nvPr>
        </p:nvGraphicFramePr>
        <p:xfrm>
          <a:off x="3175000" y="2730415"/>
          <a:ext cx="8128000" cy="334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9ACC072-28EB-25D0-E463-0B72AF804B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8535139"/>
              </p:ext>
            </p:extLst>
          </p:nvPr>
        </p:nvGraphicFramePr>
        <p:xfrm>
          <a:off x="3199384" y="1211156"/>
          <a:ext cx="8128000" cy="334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C1D5CAD-890C-BEB2-1393-CC79E2977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0653837"/>
              </p:ext>
            </p:extLst>
          </p:nvPr>
        </p:nvGraphicFramePr>
        <p:xfrm>
          <a:off x="3175000" y="4560570"/>
          <a:ext cx="8128000" cy="273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2845BB8F-484F-467E-BFA3-70D94F9187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8975" y="2855108"/>
            <a:ext cx="2364121" cy="2789132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8FF314C4-6ECF-58E7-4003-4DC39957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45562" cy="1363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cap="all" baseline="0">
                <a:solidFill>
                  <a:schemeClr val="tx2"/>
                </a:solidFill>
              </a:rPr>
              <a:t>Connecting the Strategic plan &amp; </a:t>
            </a:r>
            <a:br>
              <a:rPr lang="en-US" sz="3600" b="1" kern="1200" cap="all" baseline="0">
                <a:solidFill>
                  <a:schemeClr val="tx2"/>
                </a:solidFill>
              </a:rPr>
            </a:br>
            <a:r>
              <a:rPr lang="en-US" sz="3600" b="1" kern="1200" cap="all" baseline="0">
                <a:solidFill>
                  <a:schemeClr val="tx2"/>
                </a:solidFill>
              </a:rPr>
              <a:t>Continuous Improvement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05D6DA-304D-B17E-9B07-2AC41256CCE8}"/>
              </a:ext>
            </a:extLst>
          </p:cNvPr>
          <p:cNvSpPr txBox="1"/>
          <p:nvPr/>
        </p:nvSpPr>
        <p:spPr>
          <a:xfrm>
            <a:off x="3175000" y="1330528"/>
            <a:ext cx="235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Strategic Plan Priority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0B7C1B-47C4-661C-FE2E-DBC642573530}"/>
              </a:ext>
            </a:extLst>
          </p:cNvPr>
          <p:cNvSpPr txBox="1"/>
          <p:nvPr/>
        </p:nvSpPr>
        <p:spPr>
          <a:xfrm>
            <a:off x="6087872" y="1342356"/>
            <a:ext cx="235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CIP SMART Goal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8808B-AED5-B95E-D7B6-4021D47B9C0D}"/>
              </a:ext>
            </a:extLst>
          </p:cNvPr>
          <p:cNvSpPr txBox="1"/>
          <p:nvPr/>
        </p:nvSpPr>
        <p:spPr>
          <a:xfrm>
            <a:off x="9088120" y="1302284"/>
            <a:ext cx="235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Key Indicator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5FA7D6-4D8C-568A-BE8F-D0E7555545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12" y="0"/>
            <a:ext cx="12157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41C-C8D3-18D3-D3EE-78716E8D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150600"/>
            <a:ext cx="6400800" cy="1618623"/>
          </a:xfrm>
        </p:spPr>
        <p:txBody>
          <a:bodyPr/>
          <a:lstStyle/>
          <a:p>
            <a:r>
              <a:rPr lang="en-US"/>
              <a:t>Data</a:t>
            </a:r>
            <a:br>
              <a:rPr lang="en-US"/>
            </a:br>
            <a:r>
              <a:rPr lang="en-US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817059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S Red&amp;Black 2">
      <a:dk1>
        <a:sysClr val="windowText" lastClr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F5CE3E"/>
      </a:accent2>
      <a:accent3>
        <a:srgbClr val="C0C0C0"/>
      </a:accent3>
      <a:accent4>
        <a:srgbClr val="6497BF"/>
      </a:accent4>
      <a:accent5>
        <a:srgbClr val="808184"/>
      </a:accent5>
      <a:accent6>
        <a:srgbClr val="D8031C"/>
      </a:accent6>
      <a:hlink>
        <a:srgbClr val="808184"/>
      </a:hlink>
      <a:folHlink>
        <a:srgbClr val="6497BF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4FDD28-0247-4D55-84EF-B320CBA28C84}" vid="{3B5573C5-BFA4-4A50-B2D7-3F22046046A4}"/>
    </a:ext>
  </a:extLst>
</a:theme>
</file>

<file path=ppt/theme/theme2.xml><?xml version="1.0" encoding="utf-8"?>
<a:theme xmlns:a="http://schemas.openxmlformats.org/drawingml/2006/main" name="2022 Principal's Report Template - Mtg 1">
  <a:themeElements>
    <a:clrScheme name="APS Red&amp;Black 2">
      <a:dk1>
        <a:sysClr val="windowText" lastClr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F5CE3E"/>
      </a:accent2>
      <a:accent3>
        <a:srgbClr val="C0C0C0"/>
      </a:accent3>
      <a:accent4>
        <a:srgbClr val="6497BF"/>
      </a:accent4>
      <a:accent5>
        <a:srgbClr val="808184"/>
      </a:accent5>
      <a:accent6>
        <a:srgbClr val="D8031C"/>
      </a:accent6>
      <a:hlink>
        <a:srgbClr val="808184"/>
      </a:hlink>
      <a:folHlink>
        <a:srgbClr val="6497BF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4FDD28-0247-4D55-84EF-B320CBA28C84}" vid="{D86C1205-9939-4AC7-9643-5E630A7AED52}"/>
    </a:ext>
  </a:extLst>
</a:theme>
</file>

<file path=ppt/theme/theme3.xml><?xml version="1.0" encoding="utf-8"?>
<a:theme xmlns:a="http://schemas.openxmlformats.org/drawingml/2006/main" name="ShapesVTI">
  <a:themeElements>
    <a:clrScheme name="APS 5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A92A91"/>
      </a:accent3>
      <a:accent4>
        <a:srgbClr val="0083A9"/>
      </a:accent4>
      <a:accent5>
        <a:srgbClr val="A92A91"/>
      </a:accent5>
      <a:accent6>
        <a:srgbClr val="159839"/>
      </a:accent6>
      <a:hlink>
        <a:srgbClr val="D47B22"/>
      </a:hlink>
      <a:folHlink>
        <a:srgbClr val="159839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4FDD28-0247-4D55-84EF-B320CBA28C84}" vid="{FCC11275-1E31-45B2-BB4A-EBED915EBDA0}"/>
    </a:ext>
  </a:extLst>
</a:theme>
</file>

<file path=ppt/theme/theme4.xml><?xml version="1.0" encoding="utf-8"?>
<a:theme xmlns:a="http://schemas.openxmlformats.org/drawingml/2006/main" name="1_Office Theme">
  <a:themeElements>
    <a:clrScheme name="APS 4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0083A9"/>
      </a:accent3>
      <a:accent4>
        <a:srgbClr val="A92A91"/>
      </a:accent4>
      <a:accent5>
        <a:srgbClr val="595B5D"/>
      </a:accent5>
      <a:accent6>
        <a:srgbClr val="159839"/>
      </a:accent6>
      <a:hlink>
        <a:srgbClr val="D47B22"/>
      </a:hlink>
      <a:folHlink>
        <a:srgbClr val="159839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4FDD28-0247-4D55-84EF-B320CBA28C84}" vid="{5E92FB7B-361A-4F06-9121-B13310C01863}"/>
    </a:ext>
  </a:extLst>
</a:theme>
</file>

<file path=ppt/theme/theme5.xml><?xml version="1.0" encoding="utf-8"?>
<a:theme xmlns:a="http://schemas.openxmlformats.org/drawingml/2006/main" name="2_Office Theme">
  <a:themeElements>
    <a:clrScheme name="APS Red and Gray">
      <a:dk1>
        <a:sysClr val="windowText" lastClr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C0C0C0"/>
      </a:accent2>
      <a:accent3>
        <a:srgbClr val="F5CE3E"/>
      </a:accent3>
      <a:accent4>
        <a:srgbClr val="6497BF"/>
      </a:accent4>
      <a:accent5>
        <a:srgbClr val="808184"/>
      </a:accent5>
      <a:accent6>
        <a:srgbClr val="D8031C"/>
      </a:accent6>
      <a:hlink>
        <a:srgbClr val="808184"/>
      </a:hlink>
      <a:folHlink>
        <a:srgbClr val="6497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6 Leveling Update as of 08.26.25" id="{C0AB42B0-1F6D-4AD4-985B-62EBB2961ED4}" vid="{02E44F07-5C33-4E6C-9FD9-59978584356A}"/>
    </a:ext>
  </a:extLst>
</a:theme>
</file>

<file path=ppt/theme/theme6.xml><?xml version="1.0" encoding="utf-8"?>
<a:theme xmlns:a="http://schemas.openxmlformats.org/drawingml/2006/main" name="Custom">
  <a:themeElements>
    <a:clrScheme name="Budget Feedback">
      <a:dk1>
        <a:sysClr val="windowText" lastClr="000000"/>
      </a:dk1>
      <a:lt1>
        <a:srgbClr val="F2F2F2"/>
      </a:lt1>
      <a:dk2>
        <a:srgbClr val="0083A9"/>
      </a:dk2>
      <a:lt2>
        <a:srgbClr val="FCF5D9"/>
      </a:lt2>
      <a:accent1>
        <a:srgbClr val="F3CF45"/>
      </a:accent1>
      <a:accent2>
        <a:srgbClr val="159839"/>
      </a:accent2>
      <a:accent3>
        <a:srgbClr val="595B5D"/>
      </a:accent3>
      <a:accent4>
        <a:srgbClr val="D47B22"/>
      </a:accent4>
      <a:accent5>
        <a:srgbClr val="A92A91"/>
      </a:accent5>
      <a:accent6>
        <a:srgbClr val="0083A9"/>
      </a:accent6>
      <a:hlink>
        <a:srgbClr val="A92A91"/>
      </a:hlink>
      <a:folHlink>
        <a:srgbClr val="0083A9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6 Leveling Update as of 08.26.25" id="{C0AB42B0-1F6D-4AD4-985B-62EBB2961ED4}" vid="{1D15080E-127B-45A7-8FD6-85B26C860660}"/>
    </a:ext>
  </a:extLst>
</a:theme>
</file>

<file path=ppt/theme/theme7.xml><?xml version="1.0" encoding="utf-8"?>
<a:theme xmlns:a="http://schemas.openxmlformats.org/drawingml/2006/main" name="3_Office Theme">
  <a:themeElements>
    <a:clrScheme name="APS Red and Gray">
      <a:dk1>
        <a:sysClr val="windowText" lastClr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C0C0C0"/>
      </a:accent2>
      <a:accent3>
        <a:srgbClr val="F5CE3E"/>
      </a:accent3>
      <a:accent4>
        <a:srgbClr val="6497BF"/>
      </a:accent4>
      <a:accent5>
        <a:srgbClr val="808184"/>
      </a:accent5>
      <a:accent6>
        <a:srgbClr val="D8031C"/>
      </a:accent6>
      <a:hlink>
        <a:srgbClr val="808184"/>
      </a:hlink>
      <a:folHlink>
        <a:srgbClr val="6497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5 GO Team Org Mtg Template.pptx" id="{CD805C3B-2543-4693-B685-F31EEFAC901E}" vid="{F5514DD4-025F-456B-A4C4-83FBB5E49B20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977F1402712049B4BB4CDB1A03C7C8" ma:contentTypeVersion="14" ma:contentTypeDescription="Create a new document." ma:contentTypeScope="" ma:versionID="2b1cb743d5c8a8170a2906ead0ece276">
  <xsd:schema xmlns:xsd="http://www.w3.org/2001/XMLSchema" xmlns:xs="http://www.w3.org/2001/XMLSchema" xmlns:p="http://schemas.microsoft.com/office/2006/metadata/properties" xmlns:ns2="8dcae609-94e2-4108-915c-852935aa21ad" xmlns:ns3="e136758a-e7f7-4029-9cdc-709c7a6ff021" targetNamespace="http://schemas.microsoft.com/office/2006/metadata/properties" ma:root="true" ma:fieldsID="d3b3d94a77b6d6b8de8b8394eb712759" ns2:_="" ns3:_="">
    <xsd:import namespace="8dcae609-94e2-4108-915c-852935aa21ad"/>
    <xsd:import namespace="e136758a-e7f7-4029-9cdc-709c7a6ff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ae609-94e2-4108-915c-852935aa21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6758a-e7f7-4029-9cdc-709c7a6ff02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3e07957-30af-4dd9-8e9a-b62ef1071eb2}" ma:internalName="TaxCatchAll" ma:showField="CatchAllData" ma:web="e136758a-e7f7-4029-9cdc-709c7a6ff0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cae609-94e2-4108-915c-852935aa21ad">
      <Terms xmlns="http://schemas.microsoft.com/office/infopath/2007/PartnerControls"/>
    </lcf76f155ced4ddcb4097134ff3c332f>
    <TaxCatchAll xmlns="e136758a-e7f7-4029-9cdc-709c7a6ff021" xsi:nil="true"/>
    <SharedWithUsers xmlns="e136758a-e7f7-4029-9cdc-709c7a6ff021">
      <UserInfo>
        <DisplayName>Gipson, Chaundra</DisplayName>
        <AccountId>16</AccountId>
        <AccountType/>
      </UserInfo>
      <UserInfo>
        <DisplayName>Barnett, Carolyn</DisplayName>
        <AccountId>14</AccountId>
        <AccountType/>
      </UserInfo>
      <UserInfo>
        <DisplayName>Jacobi, Diane</DisplayName>
        <AccountId>12</AccountId>
        <AccountType/>
      </UserInfo>
    </SharedWithUsers>
    <MediaLengthInSeconds xmlns="8dcae609-94e2-4108-915c-852935aa21ad" xsi:nil="true"/>
  </documentManagement>
</p:properties>
</file>

<file path=customXml/itemProps1.xml><?xml version="1.0" encoding="utf-8"?>
<ds:datastoreItem xmlns:ds="http://schemas.openxmlformats.org/officeDocument/2006/customXml" ds:itemID="{F0849F20-550D-491F-B22C-F2D6E6876ACE}">
  <ds:schemaRefs>
    <ds:schemaRef ds:uri="8dcae609-94e2-4108-915c-852935aa21ad"/>
    <ds:schemaRef ds:uri="e136758a-e7f7-4029-9cdc-709c7a6ff0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C16481F-74F9-42F7-8A79-954432A7EA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2AAAB5-2FA2-492E-9640-D5EF86DC65FA}">
  <ds:schemaRefs>
    <ds:schemaRef ds:uri="8dcae609-94e2-4108-915c-852935aa21ad"/>
    <ds:schemaRef ds:uri="d37e30bb-5f32-4411-a640-0b4044b692bf"/>
    <ds:schemaRef ds:uri="e136758a-e7f7-4029-9cdc-709c7a6ff021"/>
    <ds:schemaRef ds:uri="ffb952a0-74d9-4848-89d6-000c4b1b707a"/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2024 GO Team Business Meeting 1 Presentation Template</Template>
  <TotalTime>45</TotalTime>
  <Words>1110</Words>
  <Application>Microsoft Office PowerPoint</Application>
  <PresentationFormat>Widescreen</PresentationFormat>
  <Paragraphs>205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48" baseType="lpstr">
      <vt:lpstr>Aptos</vt:lpstr>
      <vt:lpstr>Arial</vt:lpstr>
      <vt:lpstr>Arial Black</vt:lpstr>
      <vt:lpstr>Avenir Next LT Pro</vt:lpstr>
      <vt:lpstr>Calibri</vt:lpstr>
      <vt:lpstr>Poppins Bold</vt:lpstr>
      <vt:lpstr>Sabon Next LT</vt:lpstr>
      <vt:lpstr>Segoe UI</vt:lpstr>
      <vt:lpstr>Segoe UI Black</vt:lpstr>
      <vt:lpstr>Tenorite</vt:lpstr>
      <vt:lpstr>Times New Roman</vt:lpstr>
      <vt:lpstr>Tw Cen MT</vt:lpstr>
      <vt:lpstr>Verdana</vt:lpstr>
      <vt:lpstr>Office Theme</vt:lpstr>
      <vt:lpstr>2022 Principal's Report Template - Mtg 1</vt:lpstr>
      <vt:lpstr>ShapesVTI</vt:lpstr>
      <vt:lpstr>1_Office Theme</vt:lpstr>
      <vt:lpstr>2_Office Theme</vt:lpstr>
      <vt:lpstr>Custom</vt:lpstr>
      <vt:lpstr>3_Office Theme</vt:lpstr>
      <vt:lpstr>GO Team Meeting #1 </vt:lpstr>
      <vt:lpstr>Agenda</vt:lpstr>
      <vt:lpstr>2021-2025 Strategic Plan</vt:lpstr>
      <vt:lpstr>PowerPoint Presentation</vt:lpstr>
      <vt:lpstr>PowerPoint Presentation</vt:lpstr>
      <vt:lpstr>PowerPoint Presentation</vt:lpstr>
      <vt:lpstr>PowerPoint Presentation</vt:lpstr>
      <vt:lpstr>Connecting the Strategic plan &amp;  Continuous Improvement Plan</vt:lpstr>
      <vt:lpstr>Data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Glows &amp; Grows </vt:lpstr>
      <vt:lpstr>GO Team Discussion: Data Protocol</vt:lpstr>
      <vt:lpstr>Timeline for GO Teams</vt:lpstr>
      <vt:lpstr>Questions?</vt:lpstr>
      <vt:lpstr>Principal’s Report</vt:lpstr>
      <vt:lpstr>PowerPoint Presentation</vt:lpstr>
      <vt:lpstr>PowerPoint Presentation</vt:lpstr>
      <vt:lpstr>Plan for FY26 Leveling Reserve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Diane Jacobi</dc:creator>
  <cp:lastModifiedBy>Merriweather, Dominique</cp:lastModifiedBy>
  <cp:revision>10</cp:revision>
  <dcterms:created xsi:type="dcterms:W3CDTF">2025-08-15T16:08:51Z</dcterms:created>
  <dcterms:modified xsi:type="dcterms:W3CDTF">2025-09-11T15:50:51Z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0x0101007A977F1402712049B4BB4CDB1A03C7C8</vt:lpwstr>
  </property>
  <property fmtid="{D5CDD505-2E9C-101B-9397-08002B2CF9AE}" pid="3" name="MediaServiceImageTags">
    <vt:lpwstr/>
  </property>
  <property fmtid="{D5CDD505-2E9C-101B-9397-08002B2CF9AE}" pid="4" name="Order">
    <vt:r8>1221700</vt:r8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